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4" r:id="rId9"/>
    <p:sldId id="265" r:id="rId10"/>
    <p:sldId id="266"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FBA47-5AFA-4FFF-8873-902F05A71648}" v="39" dt="2024-02-11T21:26:54.9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6" autoAdjust="0"/>
    <p:restoredTop sz="94660"/>
  </p:normalViewPr>
  <p:slideViewPr>
    <p:cSldViewPr snapToGrid="0">
      <p:cViewPr varScale="1">
        <p:scale>
          <a:sx n="110" d="100"/>
          <a:sy n="110" d="100"/>
        </p:scale>
        <p:origin x="169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68BFBA47-5AFA-4FFF-8873-902F05A71648}"/>
    <pc:docChg chg="undo custSel modSld">
      <pc:chgData name="Joe Mahoney" userId="8be4dd9d9bd97828" providerId="LiveId" clId="{68BFBA47-5AFA-4FFF-8873-902F05A71648}" dt="2024-02-11T21:27:10.326" v="94" actId="20577"/>
      <pc:docMkLst>
        <pc:docMk/>
      </pc:docMkLst>
      <pc:sldChg chg="modSp mod">
        <pc:chgData name="Joe Mahoney" userId="8be4dd9d9bd97828" providerId="LiveId" clId="{68BFBA47-5AFA-4FFF-8873-902F05A71648}" dt="2024-02-11T21:13:33.326" v="1" actId="20577"/>
        <pc:sldMkLst>
          <pc:docMk/>
          <pc:sldMk cId="2499945530" sldId="256"/>
        </pc:sldMkLst>
        <pc:spChg chg="mod">
          <ac:chgData name="Joe Mahoney" userId="8be4dd9d9bd97828" providerId="LiveId" clId="{68BFBA47-5AFA-4FFF-8873-902F05A71648}" dt="2024-02-11T21:13:33.326" v="1" actId="20577"/>
          <ac:spMkLst>
            <pc:docMk/>
            <pc:sldMk cId="2499945530" sldId="256"/>
            <ac:spMk id="2" creationId="{00000000-0000-0000-0000-000000000000}"/>
          </ac:spMkLst>
        </pc:spChg>
      </pc:sldChg>
      <pc:sldChg chg="modSp mod">
        <pc:chgData name="Joe Mahoney" userId="8be4dd9d9bd97828" providerId="LiveId" clId="{68BFBA47-5AFA-4FFF-8873-902F05A71648}" dt="2024-02-11T21:13:51.921" v="4" actId="14100"/>
        <pc:sldMkLst>
          <pc:docMk/>
          <pc:sldMk cId="2053664177" sldId="257"/>
        </pc:sldMkLst>
        <pc:spChg chg="mod">
          <ac:chgData name="Joe Mahoney" userId="8be4dd9d9bd97828" providerId="LiveId" clId="{68BFBA47-5AFA-4FFF-8873-902F05A71648}" dt="2024-02-11T21:13:51.921" v="4" actId="14100"/>
          <ac:spMkLst>
            <pc:docMk/>
            <pc:sldMk cId="2053664177" sldId="257"/>
            <ac:spMk id="3" creationId="{00000000-0000-0000-0000-000000000000}"/>
          </ac:spMkLst>
        </pc:spChg>
      </pc:sldChg>
      <pc:sldChg chg="addSp delSp modSp mod">
        <pc:chgData name="Joe Mahoney" userId="8be4dd9d9bd97828" providerId="LiveId" clId="{68BFBA47-5AFA-4FFF-8873-902F05A71648}" dt="2024-02-11T21:23:28.676" v="73" actId="20577"/>
        <pc:sldMkLst>
          <pc:docMk/>
          <pc:sldMk cId="879680513" sldId="258"/>
        </pc:sldMkLst>
        <pc:spChg chg="mod">
          <ac:chgData name="Joe Mahoney" userId="8be4dd9d9bd97828" providerId="LiveId" clId="{68BFBA47-5AFA-4FFF-8873-902F05A71648}" dt="2024-02-11T21:22:49.742" v="36" actId="26606"/>
          <ac:spMkLst>
            <pc:docMk/>
            <pc:sldMk cId="879680513" sldId="258"/>
            <ac:spMk id="2" creationId="{00000000-0000-0000-0000-000000000000}"/>
          </ac:spMkLst>
        </pc:spChg>
        <pc:spChg chg="del mod">
          <ac:chgData name="Joe Mahoney" userId="8be4dd9d9bd97828" providerId="LiveId" clId="{68BFBA47-5AFA-4FFF-8873-902F05A71648}" dt="2024-02-11T21:22:49.742" v="36" actId="26606"/>
          <ac:spMkLst>
            <pc:docMk/>
            <pc:sldMk cId="879680513" sldId="258"/>
            <ac:spMk id="3" creationId="{00000000-0000-0000-0000-000000000000}"/>
          </ac:spMkLst>
        </pc:spChg>
        <pc:graphicFrameChg chg="add mod modGraphic">
          <ac:chgData name="Joe Mahoney" userId="8be4dd9d9bd97828" providerId="LiveId" clId="{68BFBA47-5AFA-4FFF-8873-902F05A71648}" dt="2024-02-11T21:23:28.676" v="73" actId="20577"/>
          <ac:graphicFrameMkLst>
            <pc:docMk/>
            <pc:sldMk cId="879680513" sldId="258"/>
            <ac:graphicFrameMk id="5" creationId="{67CD3B6B-A537-921F-9B9D-DDE03BDDC23B}"/>
          </ac:graphicFrameMkLst>
        </pc:graphicFrameChg>
      </pc:sldChg>
      <pc:sldChg chg="addSp delSp modSp mod">
        <pc:chgData name="Joe Mahoney" userId="8be4dd9d9bd97828" providerId="LiveId" clId="{68BFBA47-5AFA-4FFF-8873-902F05A71648}" dt="2024-02-11T21:25:29.543" v="78" actId="14100"/>
        <pc:sldMkLst>
          <pc:docMk/>
          <pc:sldMk cId="260638717" sldId="264"/>
        </pc:sldMkLst>
        <pc:spChg chg="mod">
          <ac:chgData name="Joe Mahoney" userId="8be4dd9d9bd97828" providerId="LiveId" clId="{68BFBA47-5AFA-4FFF-8873-902F05A71648}" dt="2024-02-11T21:25:04.903" v="74" actId="26606"/>
          <ac:spMkLst>
            <pc:docMk/>
            <pc:sldMk cId="260638717" sldId="264"/>
            <ac:spMk id="2" creationId="{00000000-0000-0000-0000-000000000000}"/>
          </ac:spMkLst>
        </pc:spChg>
        <pc:spChg chg="del">
          <ac:chgData name="Joe Mahoney" userId="8be4dd9d9bd97828" providerId="LiveId" clId="{68BFBA47-5AFA-4FFF-8873-902F05A71648}" dt="2024-02-11T21:25:04.903" v="74" actId="26606"/>
          <ac:spMkLst>
            <pc:docMk/>
            <pc:sldMk cId="260638717" sldId="264"/>
            <ac:spMk id="3" creationId="{00000000-0000-0000-0000-000000000000}"/>
          </ac:spMkLst>
        </pc:spChg>
        <pc:graphicFrameChg chg="add mod modGraphic">
          <ac:chgData name="Joe Mahoney" userId="8be4dd9d9bd97828" providerId="LiveId" clId="{68BFBA47-5AFA-4FFF-8873-902F05A71648}" dt="2024-02-11T21:25:29.543" v="78" actId="14100"/>
          <ac:graphicFrameMkLst>
            <pc:docMk/>
            <pc:sldMk cId="260638717" sldId="264"/>
            <ac:graphicFrameMk id="5" creationId="{87B78FDB-913E-9C92-C72C-CA5D2F26C961}"/>
          </ac:graphicFrameMkLst>
        </pc:graphicFrameChg>
      </pc:sldChg>
      <pc:sldChg chg="addSp delSp modSp mod">
        <pc:chgData name="Joe Mahoney" userId="8be4dd9d9bd97828" providerId="LiveId" clId="{68BFBA47-5AFA-4FFF-8873-902F05A71648}" dt="2024-02-11T21:27:10.326" v="94" actId="20577"/>
        <pc:sldMkLst>
          <pc:docMk/>
          <pc:sldMk cId="519746167" sldId="266"/>
        </pc:sldMkLst>
        <pc:spChg chg="mod">
          <ac:chgData name="Joe Mahoney" userId="8be4dd9d9bd97828" providerId="LiveId" clId="{68BFBA47-5AFA-4FFF-8873-902F05A71648}" dt="2024-02-11T21:27:10.326" v="94" actId="20577"/>
          <ac:spMkLst>
            <pc:docMk/>
            <pc:sldMk cId="519746167" sldId="266"/>
            <ac:spMk id="2" creationId="{1F0F669C-AFC6-4393-9029-00C9C7767B2D}"/>
          </ac:spMkLst>
        </pc:spChg>
        <pc:spChg chg="del">
          <ac:chgData name="Joe Mahoney" userId="8be4dd9d9bd97828" providerId="LiveId" clId="{68BFBA47-5AFA-4FFF-8873-902F05A71648}" dt="2024-02-11T21:25:54.701" v="79" actId="26606"/>
          <ac:spMkLst>
            <pc:docMk/>
            <pc:sldMk cId="519746167" sldId="266"/>
            <ac:spMk id="3" creationId="{25695737-565A-4466-AF77-71862AA652EA}"/>
          </ac:spMkLst>
        </pc:spChg>
        <pc:graphicFrameChg chg="add mod modGraphic">
          <ac:chgData name="Joe Mahoney" userId="8be4dd9d9bd97828" providerId="LiveId" clId="{68BFBA47-5AFA-4FFF-8873-902F05A71648}" dt="2024-02-11T21:27:01.992" v="93" actId="403"/>
          <ac:graphicFrameMkLst>
            <pc:docMk/>
            <pc:sldMk cId="519746167" sldId="266"/>
            <ac:graphicFrameMk id="5" creationId="{8FDFAA4C-371B-13A9-D7BB-298F07FD386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E10A9-736F-4F36-BCBD-F63DFBA06EB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998F4D00-7189-4E47-BA77-A1310B8697FF}">
      <dgm:prSet/>
      <dgm:spPr/>
      <dgm:t>
        <a:bodyPr/>
        <a:lstStyle/>
        <a:p>
          <a:r>
            <a:rPr lang="en-US" b="0" i="0" dirty="0">
              <a:solidFill>
                <a:srgbClr val="000000"/>
              </a:solidFill>
            </a:rPr>
            <a:t>Foundational idea of NST: organizations form to enable teams of stakeholders to create more value jointly than they can create independently </a:t>
          </a:r>
          <a:r>
            <a:rPr lang="en-US" b="0" i="0" baseline="0" dirty="0">
              <a:solidFill>
                <a:srgbClr val="000000"/>
              </a:solidFill>
            </a:rPr>
            <a:t>(recall Coase, 1937 and </a:t>
          </a:r>
          <a:r>
            <a:rPr lang="en-US" b="0" i="0" baseline="0" dirty="0" err="1">
              <a:solidFill>
                <a:srgbClr val="000000"/>
              </a:solidFill>
            </a:rPr>
            <a:t>Alchian</a:t>
          </a:r>
          <a:r>
            <a:rPr lang="en-US" b="0" i="0" baseline="0" dirty="0">
              <a:solidFill>
                <a:srgbClr val="000000"/>
              </a:solidFill>
            </a:rPr>
            <a:t> &amp; Demsetz, 1972).</a:t>
          </a:r>
          <a:endParaRPr lang="en-US" dirty="0">
            <a:solidFill>
              <a:srgbClr val="000000"/>
            </a:solidFill>
          </a:endParaRPr>
        </a:p>
      </dgm:t>
    </dgm:pt>
    <dgm:pt modelId="{58D920D0-64C4-47F9-82C7-151BF3F7D45D}" type="parTrans" cxnId="{E3888B48-BDF1-4E7F-84C0-BCBCEDAE499D}">
      <dgm:prSet/>
      <dgm:spPr/>
      <dgm:t>
        <a:bodyPr/>
        <a:lstStyle/>
        <a:p>
          <a:endParaRPr lang="en-US"/>
        </a:p>
      </dgm:t>
    </dgm:pt>
    <dgm:pt modelId="{CE69EB3E-7A6C-4F5A-A0A1-ED1CB744EEFC}" type="sibTrans" cxnId="{E3888B48-BDF1-4E7F-84C0-BCBCEDAE499D}">
      <dgm:prSet/>
      <dgm:spPr/>
      <dgm:t>
        <a:bodyPr/>
        <a:lstStyle/>
        <a:p>
          <a:endParaRPr lang="en-US"/>
        </a:p>
      </dgm:t>
    </dgm:pt>
    <dgm:pt modelId="{FFAEF25E-D2FE-40CF-ABDE-432E8A2BA02C}">
      <dgm:prSet/>
      <dgm:spPr/>
      <dgm:t>
        <a:bodyPr/>
        <a:lstStyle/>
        <a:p>
          <a:r>
            <a:rPr lang="en-US" b="0" i="0" dirty="0">
              <a:solidFill>
                <a:schemeClr val="tx1"/>
              </a:solidFill>
            </a:rPr>
            <a:t>One facet of organizational formation that has not been fully integrated with RBV: resources cannot be combined in a firm without some form of </a:t>
          </a:r>
          <a:r>
            <a:rPr lang="en-US" b="0" i="0" u="sng" dirty="0">
              <a:solidFill>
                <a:schemeClr val="tx1"/>
              </a:solidFill>
            </a:rPr>
            <a:t>contractual</a:t>
          </a:r>
          <a:r>
            <a:rPr lang="en-US" b="0" i="0" dirty="0">
              <a:solidFill>
                <a:schemeClr val="tx1"/>
              </a:solidFill>
            </a:rPr>
            <a:t> commitment by a controlling entity </a:t>
          </a:r>
          <a:endParaRPr lang="en-US" dirty="0">
            <a:solidFill>
              <a:schemeClr val="tx1"/>
            </a:solidFill>
          </a:endParaRPr>
        </a:p>
      </dgm:t>
    </dgm:pt>
    <dgm:pt modelId="{C6B4A5DE-18A1-45D4-853C-03F70072FB69}" type="parTrans" cxnId="{6E98227E-744A-4838-ADB6-E7636FDA6CFB}">
      <dgm:prSet/>
      <dgm:spPr/>
      <dgm:t>
        <a:bodyPr/>
        <a:lstStyle/>
        <a:p>
          <a:endParaRPr lang="en-US"/>
        </a:p>
      </dgm:t>
    </dgm:pt>
    <dgm:pt modelId="{69DF78A2-6262-403D-B595-3A54E89C7727}" type="sibTrans" cxnId="{6E98227E-744A-4838-ADB6-E7636FDA6CFB}">
      <dgm:prSet/>
      <dgm:spPr/>
      <dgm:t>
        <a:bodyPr/>
        <a:lstStyle/>
        <a:p>
          <a:endParaRPr lang="en-US"/>
        </a:p>
      </dgm:t>
    </dgm:pt>
    <dgm:pt modelId="{28A7B5C2-ADCD-4FE3-B340-0F7931820D5E}">
      <dgm:prSet/>
      <dgm:spPr/>
      <dgm:t>
        <a:bodyPr/>
        <a:lstStyle/>
        <a:p>
          <a:r>
            <a:rPr lang="en-US" b="0" i="0" dirty="0"/>
            <a:t>Core constructs of RBV prompt NST scholars to examine</a:t>
          </a:r>
          <a:endParaRPr lang="en-US" dirty="0"/>
        </a:p>
      </dgm:t>
    </dgm:pt>
    <dgm:pt modelId="{3A893D05-F6EA-470A-A67B-FAB2C2486CE7}" type="parTrans" cxnId="{D08E8DC2-35FE-4468-9767-D6A39F1C009E}">
      <dgm:prSet/>
      <dgm:spPr/>
      <dgm:t>
        <a:bodyPr/>
        <a:lstStyle/>
        <a:p>
          <a:endParaRPr lang="en-US"/>
        </a:p>
      </dgm:t>
    </dgm:pt>
    <dgm:pt modelId="{8F02535B-7D5C-414C-A4CA-B0ACE0E8B74B}" type="sibTrans" cxnId="{D08E8DC2-35FE-4468-9767-D6A39F1C009E}">
      <dgm:prSet/>
      <dgm:spPr/>
      <dgm:t>
        <a:bodyPr/>
        <a:lstStyle/>
        <a:p>
          <a:endParaRPr lang="en-US"/>
        </a:p>
      </dgm:t>
    </dgm:pt>
    <dgm:pt modelId="{94A1525A-8FCF-491E-B83D-F6FDF67DBCD3}">
      <dgm:prSet/>
      <dgm:spPr/>
      <dgm:t>
        <a:bodyPr/>
        <a:lstStyle/>
        <a:p>
          <a:r>
            <a:rPr lang="en-US" b="0" i="0"/>
            <a:t>how specific stakeholders gain control over emergent and valuable capabilities</a:t>
          </a:r>
          <a:endParaRPr lang="en-US"/>
        </a:p>
      </dgm:t>
    </dgm:pt>
    <dgm:pt modelId="{A599BC24-CE49-4D75-AB57-ACB38CF4D358}" type="parTrans" cxnId="{12FB3DFB-050A-4395-B12F-1A7B9E540120}">
      <dgm:prSet/>
      <dgm:spPr/>
      <dgm:t>
        <a:bodyPr/>
        <a:lstStyle/>
        <a:p>
          <a:endParaRPr lang="en-US"/>
        </a:p>
      </dgm:t>
    </dgm:pt>
    <dgm:pt modelId="{BC60A6CA-4833-4EA3-96F7-5AE409DF3045}" type="sibTrans" cxnId="{12FB3DFB-050A-4395-B12F-1A7B9E540120}">
      <dgm:prSet/>
      <dgm:spPr/>
      <dgm:t>
        <a:bodyPr/>
        <a:lstStyle/>
        <a:p>
          <a:endParaRPr lang="en-US"/>
        </a:p>
      </dgm:t>
    </dgm:pt>
    <dgm:pt modelId="{E795A330-51B6-4FEF-9DFC-50F472CF7CD6}">
      <dgm:prSet/>
      <dgm:spPr/>
      <dgm:t>
        <a:bodyPr/>
        <a:lstStyle/>
        <a:p>
          <a:r>
            <a:rPr lang="en-US" b="0" i="0"/>
            <a:t>why valuable capabilities and resources cannot be combined through markets</a:t>
          </a:r>
          <a:endParaRPr lang="en-US"/>
        </a:p>
      </dgm:t>
    </dgm:pt>
    <dgm:pt modelId="{B4126B6D-F130-4CE5-93AA-4B682EF89FF7}" type="parTrans" cxnId="{0D0C4718-4A41-4048-8F97-2BE84A4FDF6A}">
      <dgm:prSet/>
      <dgm:spPr/>
      <dgm:t>
        <a:bodyPr/>
        <a:lstStyle/>
        <a:p>
          <a:endParaRPr lang="en-US"/>
        </a:p>
      </dgm:t>
    </dgm:pt>
    <dgm:pt modelId="{50E63D39-D63C-45BA-90F9-ACAB3A0C6C89}" type="sibTrans" cxnId="{0D0C4718-4A41-4048-8F97-2BE84A4FDF6A}">
      <dgm:prSet/>
      <dgm:spPr/>
      <dgm:t>
        <a:bodyPr/>
        <a:lstStyle/>
        <a:p>
          <a:endParaRPr lang="en-US"/>
        </a:p>
      </dgm:t>
    </dgm:pt>
    <dgm:pt modelId="{AA5B9C1D-CA6D-45EF-B548-8EB5EBE87A0B}">
      <dgm:prSet/>
      <dgm:spPr/>
      <dgm:t>
        <a:bodyPr/>
        <a:lstStyle/>
        <a:p>
          <a:r>
            <a:rPr lang="en-US" b="0" i="0"/>
            <a:t>how the binding together of stakeholders through contractual ties to an organization unlocks the complementarities behind value creation</a:t>
          </a:r>
          <a:endParaRPr lang="en-US"/>
        </a:p>
      </dgm:t>
    </dgm:pt>
    <dgm:pt modelId="{25B19EA6-349D-4624-9AA6-DB078B34D2D2}" type="parTrans" cxnId="{DC1CFCBC-9C50-42BE-A349-6F89E60C56C2}">
      <dgm:prSet/>
      <dgm:spPr/>
      <dgm:t>
        <a:bodyPr/>
        <a:lstStyle/>
        <a:p>
          <a:endParaRPr lang="en-US"/>
        </a:p>
      </dgm:t>
    </dgm:pt>
    <dgm:pt modelId="{A36303E4-F170-42DD-9B01-A6FB91DBBB30}" type="sibTrans" cxnId="{DC1CFCBC-9C50-42BE-A349-6F89E60C56C2}">
      <dgm:prSet/>
      <dgm:spPr/>
      <dgm:t>
        <a:bodyPr/>
        <a:lstStyle/>
        <a:p>
          <a:endParaRPr lang="en-US"/>
        </a:p>
      </dgm:t>
    </dgm:pt>
    <dgm:pt modelId="{778336DF-E309-4AAB-8FD0-F88B81973CCD}">
      <dgm:prSet/>
      <dgm:spPr/>
      <dgm:t>
        <a:bodyPr/>
        <a:lstStyle/>
        <a:p>
          <a:r>
            <a:rPr lang="en-US" b="0" i="0"/>
            <a:t>The connection between stakeholder complementarities and resolution of “unknown unknowns”</a:t>
          </a:r>
          <a:endParaRPr lang="en-US"/>
        </a:p>
      </dgm:t>
    </dgm:pt>
    <dgm:pt modelId="{B33B1860-8FD3-4785-B4F9-C61B9FB973E3}" type="parTrans" cxnId="{7950195B-159D-4629-BF12-9DD3AEADD62C}">
      <dgm:prSet/>
      <dgm:spPr/>
      <dgm:t>
        <a:bodyPr/>
        <a:lstStyle/>
        <a:p>
          <a:endParaRPr lang="en-US"/>
        </a:p>
      </dgm:t>
    </dgm:pt>
    <dgm:pt modelId="{D8C16518-C805-4834-8E14-8F5B87B68AE6}" type="sibTrans" cxnId="{7950195B-159D-4629-BF12-9DD3AEADD62C}">
      <dgm:prSet/>
      <dgm:spPr/>
      <dgm:t>
        <a:bodyPr/>
        <a:lstStyle/>
        <a:p>
          <a:endParaRPr lang="en-US"/>
        </a:p>
      </dgm:t>
    </dgm:pt>
    <dgm:pt modelId="{DB32FC24-28F9-4763-9306-7253F08D9A6F}">
      <dgm:prSet/>
      <dgm:spPr/>
      <dgm:t>
        <a:bodyPr/>
        <a:lstStyle/>
        <a:p>
          <a:endParaRPr lang="en-US"/>
        </a:p>
      </dgm:t>
    </dgm:pt>
    <dgm:pt modelId="{9744C22A-3E0A-4336-BAF8-F6647AD84434}" type="parTrans" cxnId="{DAE179D8-4AC5-425D-8C1B-9AD50CC6FA0A}">
      <dgm:prSet/>
      <dgm:spPr/>
    </dgm:pt>
    <dgm:pt modelId="{79857E90-4A82-4C61-8B21-72D6FF3D713D}" type="sibTrans" cxnId="{DAE179D8-4AC5-425D-8C1B-9AD50CC6FA0A}">
      <dgm:prSet/>
      <dgm:spPr/>
    </dgm:pt>
    <dgm:pt modelId="{9C56C913-FFC2-4761-831A-6DDF33A91D22}" type="pres">
      <dgm:prSet presAssocID="{D69E10A9-736F-4F36-BCBD-F63DFBA06EB1}" presName="linear" presStyleCnt="0">
        <dgm:presLayoutVars>
          <dgm:animLvl val="lvl"/>
          <dgm:resizeHandles val="exact"/>
        </dgm:presLayoutVars>
      </dgm:prSet>
      <dgm:spPr/>
    </dgm:pt>
    <dgm:pt modelId="{F3BF8812-5A39-45B9-9723-D6A71355BCC0}" type="pres">
      <dgm:prSet presAssocID="{998F4D00-7189-4E47-BA77-A1310B8697FF}" presName="parentText" presStyleLbl="node1" presStyleIdx="0" presStyleCnt="2">
        <dgm:presLayoutVars>
          <dgm:chMax val="0"/>
          <dgm:bulletEnabled val="1"/>
        </dgm:presLayoutVars>
      </dgm:prSet>
      <dgm:spPr/>
    </dgm:pt>
    <dgm:pt modelId="{5EA003B9-96D3-4255-BFF6-89CF6662755F}" type="pres">
      <dgm:prSet presAssocID="{CE69EB3E-7A6C-4F5A-A0A1-ED1CB744EEFC}" presName="spacer" presStyleCnt="0"/>
      <dgm:spPr/>
    </dgm:pt>
    <dgm:pt modelId="{FA9000D2-AA89-42FE-9C07-5DDFD000B2FC}" type="pres">
      <dgm:prSet presAssocID="{FFAEF25E-D2FE-40CF-ABDE-432E8A2BA02C}" presName="parentText" presStyleLbl="node1" presStyleIdx="1" presStyleCnt="2">
        <dgm:presLayoutVars>
          <dgm:chMax val="0"/>
          <dgm:bulletEnabled val="1"/>
        </dgm:presLayoutVars>
      </dgm:prSet>
      <dgm:spPr/>
    </dgm:pt>
    <dgm:pt modelId="{EBD1C9CF-417B-430D-800A-2658559064FB}" type="pres">
      <dgm:prSet presAssocID="{FFAEF25E-D2FE-40CF-ABDE-432E8A2BA02C}" presName="childText" presStyleLbl="revTx" presStyleIdx="0" presStyleCnt="1">
        <dgm:presLayoutVars>
          <dgm:bulletEnabled val="1"/>
        </dgm:presLayoutVars>
      </dgm:prSet>
      <dgm:spPr/>
    </dgm:pt>
  </dgm:ptLst>
  <dgm:cxnLst>
    <dgm:cxn modelId="{0D0C4718-4A41-4048-8F97-2BE84A4FDF6A}" srcId="{28A7B5C2-ADCD-4FE3-B340-0F7931820D5E}" destId="{E795A330-51B6-4FEF-9DFC-50F472CF7CD6}" srcOrd="1" destOrd="0" parTransId="{B4126B6D-F130-4CE5-93AA-4B682EF89FF7}" sibTransId="{50E63D39-D63C-45BA-90F9-ACAB3A0C6C89}"/>
    <dgm:cxn modelId="{7950195B-159D-4629-BF12-9DD3AEADD62C}" srcId="{28A7B5C2-ADCD-4FE3-B340-0F7931820D5E}" destId="{778336DF-E309-4AAB-8FD0-F88B81973CCD}" srcOrd="3" destOrd="0" parTransId="{B33B1860-8FD3-4785-B4F9-C61B9FB973E3}" sibTransId="{D8C16518-C805-4834-8E14-8F5B87B68AE6}"/>
    <dgm:cxn modelId="{E3888B48-BDF1-4E7F-84C0-BCBCEDAE499D}" srcId="{D69E10A9-736F-4F36-BCBD-F63DFBA06EB1}" destId="{998F4D00-7189-4E47-BA77-A1310B8697FF}" srcOrd="0" destOrd="0" parTransId="{58D920D0-64C4-47F9-82C7-151BF3F7D45D}" sibTransId="{CE69EB3E-7A6C-4F5A-A0A1-ED1CB744EEFC}"/>
    <dgm:cxn modelId="{17EF374D-CBAA-4C45-83E4-7C2A6AB15048}" type="presOf" srcId="{FFAEF25E-D2FE-40CF-ABDE-432E8A2BA02C}" destId="{FA9000D2-AA89-42FE-9C07-5DDFD000B2FC}" srcOrd="0" destOrd="0" presId="urn:microsoft.com/office/officeart/2005/8/layout/vList2"/>
    <dgm:cxn modelId="{6E98227E-744A-4838-ADB6-E7636FDA6CFB}" srcId="{D69E10A9-736F-4F36-BCBD-F63DFBA06EB1}" destId="{FFAEF25E-D2FE-40CF-ABDE-432E8A2BA02C}" srcOrd="1" destOrd="0" parTransId="{C6B4A5DE-18A1-45D4-853C-03F70072FB69}" sibTransId="{69DF78A2-6262-403D-B595-3A54E89C7727}"/>
    <dgm:cxn modelId="{0BDE1989-EE5A-433D-AD43-E7DEA2F994A6}" type="presOf" srcId="{D69E10A9-736F-4F36-BCBD-F63DFBA06EB1}" destId="{9C56C913-FFC2-4761-831A-6DDF33A91D22}" srcOrd="0" destOrd="0" presId="urn:microsoft.com/office/officeart/2005/8/layout/vList2"/>
    <dgm:cxn modelId="{9C225790-80CA-4CB0-8B50-D73C3C1984E5}" type="presOf" srcId="{998F4D00-7189-4E47-BA77-A1310B8697FF}" destId="{F3BF8812-5A39-45B9-9723-D6A71355BCC0}" srcOrd="0" destOrd="0" presId="urn:microsoft.com/office/officeart/2005/8/layout/vList2"/>
    <dgm:cxn modelId="{8963509C-4C5E-4A1A-992F-6E8F4A316EB8}" type="presOf" srcId="{94A1525A-8FCF-491E-B83D-F6FDF67DBCD3}" destId="{EBD1C9CF-417B-430D-800A-2658559064FB}" srcOrd="0" destOrd="2" presId="urn:microsoft.com/office/officeart/2005/8/layout/vList2"/>
    <dgm:cxn modelId="{CA70989E-BFC1-4D60-B42E-C3DB946C2147}" type="presOf" srcId="{DB32FC24-28F9-4763-9306-7253F08D9A6F}" destId="{EBD1C9CF-417B-430D-800A-2658559064FB}" srcOrd="0" destOrd="0" presId="urn:microsoft.com/office/officeart/2005/8/layout/vList2"/>
    <dgm:cxn modelId="{05348B9F-CD34-45CA-AC2E-48218F5F9966}" type="presOf" srcId="{28A7B5C2-ADCD-4FE3-B340-0F7931820D5E}" destId="{EBD1C9CF-417B-430D-800A-2658559064FB}" srcOrd="0" destOrd="1" presId="urn:microsoft.com/office/officeart/2005/8/layout/vList2"/>
    <dgm:cxn modelId="{2E18F2BA-DD99-4BF4-94C9-DAD922AE2E11}" type="presOf" srcId="{E795A330-51B6-4FEF-9DFC-50F472CF7CD6}" destId="{EBD1C9CF-417B-430D-800A-2658559064FB}" srcOrd="0" destOrd="3" presId="urn:microsoft.com/office/officeart/2005/8/layout/vList2"/>
    <dgm:cxn modelId="{DC1CFCBC-9C50-42BE-A349-6F89E60C56C2}" srcId="{28A7B5C2-ADCD-4FE3-B340-0F7931820D5E}" destId="{AA5B9C1D-CA6D-45EF-B548-8EB5EBE87A0B}" srcOrd="2" destOrd="0" parTransId="{25B19EA6-349D-4624-9AA6-DB078B34D2D2}" sibTransId="{A36303E4-F170-42DD-9B01-A6FB91DBBB30}"/>
    <dgm:cxn modelId="{CD76F0BF-3309-44A9-AD9A-6757D4A50322}" type="presOf" srcId="{778336DF-E309-4AAB-8FD0-F88B81973CCD}" destId="{EBD1C9CF-417B-430D-800A-2658559064FB}" srcOrd="0" destOrd="5" presId="urn:microsoft.com/office/officeart/2005/8/layout/vList2"/>
    <dgm:cxn modelId="{D08E8DC2-35FE-4468-9767-D6A39F1C009E}" srcId="{FFAEF25E-D2FE-40CF-ABDE-432E8A2BA02C}" destId="{28A7B5C2-ADCD-4FE3-B340-0F7931820D5E}" srcOrd="1" destOrd="0" parTransId="{3A893D05-F6EA-470A-A67B-FAB2C2486CE7}" sibTransId="{8F02535B-7D5C-414C-A4CA-B0ACE0E8B74B}"/>
    <dgm:cxn modelId="{DAE179D8-4AC5-425D-8C1B-9AD50CC6FA0A}" srcId="{FFAEF25E-D2FE-40CF-ABDE-432E8A2BA02C}" destId="{DB32FC24-28F9-4763-9306-7253F08D9A6F}" srcOrd="0" destOrd="0" parTransId="{9744C22A-3E0A-4336-BAF8-F6647AD84434}" sibTransId="{79857E90-4A82-4C61-8B21-72D6FF3D713D}"/>
    <dgm:cxn modelId="{3DFE26E1-AFEA-4869-954C-887DC4A32D66}" type="presOf" srcId="{AA5B9C1D-CA6D-45EF-B548-8EB5EBE87A0B}" destId="{EBD1C9CF-417B-430D-800A-2658559064FB}" srcOrd="0" destOrd="4" presId="urn:microsoft.com/office/officeart/2005/8/layout/vList2"/>
    <dgm:cxn modelId="{12FB3DFB-050A-4395-B12F-1A7B9E540120}" srcId="{28A7B5C2-ADCD-4FE3-B340-0F7931820D5E}" destId="{94A1525A-8FCF-491E-B83D-F6FDF67DBCD3}" srcOrd="0" destOrd="0" parTransId="{A599BC24-CE49-4D75-AB57-ACB38CF4D358}" sibTransId="{BC60A6CA-4833-4EA3-96F7-5AE409DF3045}"/>
    <dgm:cxn modelId="{F2002603-357C-4FA3-909F-9AECBCCC60BC}" type="presParOf" srcId="{9C56C913-FFC2-4761-831A-6DDF33A91D22}" destId="{F3BF8812-5A39-45B9-9723-D6A71355BCC0}" srcOrd="0" destOrd="0" presId="urn:microsoft.com/office/officeart/2005/8/layout/vList2"/>
    <dgm:cxn modelId="{0A6D6930-16BA-4D41-BD0D-105562BA3853}" type="presParOf" srcId="{9C56C913-FFC2-4761-831A-6DDF33A91D22}" destId="{5EA003B9-96D3-4255-BFF6-89CF6662755F}" srcOrd="1" destOrd="0" presId="urn:microsoft.com/office/officeart/2005/8/layout/vList2"/>
    <dgm:cxn modelId="{016F2CE8-5623-41EF-927F-C0AC739D1436}" type="presParOf" srcId="{9C56C913-FFC2-4761-831A-6DDF33A91D22}" destId="{FA9000D2-AA89-42FE-9C07-5DDFD000B2FC}" srcOrd="2" destOrd="0" presId="urn:microsoft.com/office/officeart/2005/8/layout/vList2"/>
    <dgm:cxn modelId="{4D02DDCD-DF51-45AC-9561-9F0ABF483FE9}" type="presParOf" srcId="{9C56C913-FFC2-4761-831A-6DDF33A91D22}" destId="{EBD1C9CF-417B-430D-800A-2658559064F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014C03-D1A1-41E0-9908-C8866EC049C6}" type="doc">
      <dgm:prSet loTypeId="urn:microsoft.com/office/officeart/2005/8/layout/process4" loCatId="process" qsTypeId="urn:microsoft.com/office/officeart/2005/8/quickstyle/simple2" qsCatId="simple" csTypeId="urn:microsoft.com/office/officeart/2005/8/colors/accent1_2" csCatId="accent1" phldr="1"/>
      <dgm:spPr/>
      <dgm:t>
        <a:bodyPr/>
        <a:lstStyle/>
        <a:p>
          <a:endParaRPr lang="en-US"/>
        </a:p>
      </dgm:t>
    </dgm:pt>
    <dgm:pt modelId="{57D07208-5B9F-4CA6-A2B6-FFD9933BF1F4}">
      <dgm:prSet/>
      <dgm:spPr/>
      <dgm:t>
        <a:bodyPr/>
        <a:lstStyle/>
        <a:p>
          <a:r>
            <a:rPr lang="en-US" b="0" i="0" dirty="0">
              <a:solidFill>
                <a:schemeClr val="tx1"/>
              </a:solidFill>
            </a:rPr>
            <a:t>Central to NST is the idea that organizations can be sustained only if they create enough value through team production to compensate stakeholders sufficiently </a:t>
          </a:r>
          <a:r>
            <a:rPr lang="en-US" b="0" i="0" dirty="0">
              <a:solidFill>
                <a:schemeClr val="tx1"/>
              </a:solidFill>
              <a:sym typeface="Wingdings" panose="05000000000000000000" pitchFamily="2" charset="2"/>
            </a:rPr>
            <a:t></a:t>
          </a:r>
          <a:r>
            <a:rPr lang="en-US" b="0" i="0" dirty="0">
              <a:solidFill>
                <a:schemeClr val="tx1"/>
              </a:solidFill>
            </a:rPr>
            <a:t> The value-creation imperative of organizations is central to stakeholder interests</a:t>
          </a:r>
          <a:r>
            <a:rPr lang="en-US" b="0" i="0" dirty="0"/>
            <a:t>. </a:t>
          </a:r>
          <a:endParaRPr lang="en-US" dirty="0"/>
        </a:p>
      </dgm:t>
    </dgm:pt>
    <dgm:pt modelId="{2CF3D41D-7160-4717-8C24-92F162D3296B}" type="parTrans" cxnId="{11A483E5-73CA-4960-BF25-F0689413A931}">
      <dgm:prSet/>
      <dgm:spPr/>
      <dgm:t>
        <a:bodyPr/>
        <a:lstStyle/>
        <a:p>
          <a:endParaRPr lang="en-US"/>
        </a:p>
      </dgm:t>
    </dgm:pt>
    <dgm:pt modelId="{0CCC9B4C-69AF-405F-935D-CD93F3B51A74}" type="sibTrans" cxnId="{11A483E5-73CA-4960-BF25-F0689413A931}">
      <dgm:prSet/>
      <dgm:spPr/>
      <dgm:t>
        <a:bodyPr/>
        <a:lstStyle/>
        <a:p>
          <a:endParaRPr lang="en-US"/>
        </a:p>
      </dgm:t>
    </dgm:pt>
    <dgm:pt modelId="{5D2E6428-DAE0-46B9-8027-D03F15F712D4}">
      <dgm:prSet/>
      <dgm:spPr/>
      <dgm:t>
        <a:bodyPr/>
        <a:lstStyle/>
        <a:p>
          <a:r>
            <a:rPr lang="en-US" b="0" i="0" dirty="0">
              <a:solidFill>
                <a:schemeClr val="tx1"/>
              </a:solidFill>
            </a:rPr>
            <a:t>Two major streams within NST: </a:t>
          </a:r>
          <a:endParaRPr lang="en-US" dirty="0">
            <a:solidFill>
              <a:schemeClr val="tx1"/>
            </a:solidFill>
          </a:endParaRPr>
        </a:p>
      </dgm:t>
    </dgm:pt>
    <dgm:pt modelId="{CFBAEF4F-EC6B-4DC1-874B-5FBE0FE50292}" type="parTrans" cxnId="{F97B08D7-2F74-4B9F-9EE2-4AB6B8C0311B}">
      <dgm:prSet/>
      <dgm:spPr/>
      <dgm:t>
        <a:bodyPr/>
        <a:lstStyle/>
        <a:p>
          <a:endParaRPr lang="en-US"/>
        </a:p>
      </dgm:t>
    </dgm:pt>
    <dgm:pt modelId="{C376A3E3-9E59-4A93-A302-52C6B0118403}" type="sibTrans" cxnId="{F97B08D7-2F74-4B9F-9EE2-4AB6B8C0311B}">
      <dgm:prSet/>
      <dgm:spPr/>
      <dgm:t>
        <a:bodyPr/>
        <a:lstStyle/>
        <a:p>
          <a:endParaRPr lang="en-US"/>
        </a:p>
      </dgm:t>
    </dgm:pt>
    <dgm:pt modelId="{320A581B-BBC8-48A7-925D-194CD3F4731A}">
      <dgm:prSet/>
      <dgm:spPr/>
      <dgm:t>
        <a:bodyPr/>
        <a:lstStyle/>
        <a:p>
          <a:r>
            <a:rPr lang="en-US" b="0" i="0" dirty="0"/>
            <a:t>(A) Organization purpose – how mission statements guide stakeholders in understanding the organization’s plan for value creation. Specifically, how</a:t>
          </a:r>
          <a:r>
            <a:rPr lang="en-US" b="0" i="0" baseline="0" dirty="0"/>
            <a:t> this can improve performance. </a:t>
          </a:r>
          <a:endParaRPr lang="en-US" dirty="0"/>
        </a:p>
      </dgm:t>
    </dgm:pt>
    <dgm:pt modelId="{1A3E2FC6-1460-4C38-9348-DCC332E5147B}" type="parTrans" cxnId="{92595A92-302A-4352-889D-12B850FBF2F0}">
      <dgm:prSet/>
      <dgm:spPr/>
      <dgm:t>
        <a:bodyPr/>
        <a:lstStyle/>
        <a:p>
          <a:endParaRPr lang="en-US"/>
        </a:p>
      </dgm:t>
    </dgm:pt>
    <dgm:pt modelId="{F1C19B3D-7792-4E64-9D53-1F51ABEF1DCB}" type="sibTrans" cxnId="{92595A92-302A-4352-889D-12B850FBF2F0}">
      <dgm:prSet/>
      <dgm:spPr/>
      <dgm:t>
        <a:bodyPr/>
        <a:lstStyle/>
        <a:p>
          <a:endParaRPr lang="en-US"/>
        </a:p>
      </dgm:t>
    </dgm:pt>
    <dgm:pt modelId="{939E6F55-9F86-4C4F-9E05-0FD976D07E21}">
      <dgm:prSet/>
      <dgm:spPr/>
      <dgm:t>
        <a:bodyPr/>
        <a:lstStyle/>
        <a:p>
          <a:r>
            <a:rPr lang="en-US" b="0" i="0" dirty="0"/>
            <a:t>(B) “Grand challenges” – value creation opportunities emerge from system failures at a scale beyond the scope of any single organization (e.g., climate change, privacy loss, etc.)</a:t>
          </a:r>
          <a:endParaRPr lang="en-US" dirty="0"/>
        </a:p>
      </dgm:t>
    </dgm:pt>
    <dgm:pt modelId="{CCE4EDAE-269E-4D94-9F07-7D03FF846D1F}" type="parTrans" cxnId="{4F462FE1-16D6-4735-AA00-024BEBBEE184}">
      <dgm:prSet/>
      <dgm:spPr/>
      <dgm:t>
        <a:bodyPr/>
        <a:lstStyle/>
        <a:p>
          <a:endParaRPr lang="en-US"/>
        </a:p>
      </dgm:t>
    </dgm:pt>
    <dgm:pt modelId="{55F3C2F7-DAD1-487A-8BDA-E08A4C256521}" type="sibTrans" cxnId="{4F462FE1-16D6-4735-AA00-024BEBBEE184}">
      <dgm:prSet/>
      <dgm:spPr/>
      <dgm:t>
        <a:bodyPr/>
        <a:lstStyle/>
        <a:p>
          <a:endParaRPr lang="en-US"/>
        </a:p>
      </dgm:t>
    </dgm:pt>
    <dgm:pt modelId="{A45E38E7-25B3-4BAE-A2F5-485A9840F1AF}" type="pres">
      <dgm:prSet presAssocID="{87014C03-D1A1-41E0-9908-C8866EC049C6}" presName="Name0" presStyleCnt="0">
        <dgm:presLayoutVars>
          <dgm:dir/>
          <dgm:animLvl val="lvl"/>
          <dgm:resizeHandles val="exact"/>
        </dgm:presLayoutVars>
      </dgm:prSet>
      <dgm:spPr/>
    </dgm:pt>
    <dgm:pt modelId="{C665DA44-7E31-45FA-BC39-22D419202E21}" type="pres">
      <dgm:prSet presAssocID="{5D2E6428-DAE0-46B9-8027-D03F15F712D4}" presName="boxAndChildren" presStyleCnt="0"/>
      <dgm:spPr/>
    </dgm:pt>
    <dgm:pt modelId="{84803FE4-5D13-4165-9401-450E228293FC}" type="pres">
      <dgm:prSet presAssocID="{5D2E6428-DAE0-46B9-8027-D03F15F712D4}" presName="parentTextBox" presStyleLbl="node1" presStyleIdx="0" presStyleCnt="2"/>
      <dgm:spPr/>
    </dgm:pt>
    <dgm:pt modelId="{16002813-D5BC-4CEE-BFC5-DEDB4BDC1964}" type="pres">
      <dgm:prSet presAssocID="{5D2E6428-DAE0-46B9-8027-D03F15F712D4}" presName="entireBox" presStyleLbl="node1" presStyleIdx="0" presStyleCnt="2"/>
      <dgm:spPr/>
    </dgm:pt>
    <dgm:pt modelId="{68559AA3-9781-4AFD-875E-D364F90CE823}" type="pres">
      <dgm:prSet presAssocID="{5D2E6428-DAE0-46B9-8027-D03F15F712D4}" presName="descendantBox" presStyleCnt="0"/>
      <dgm:spPr/>
    </dgm:pt>
    <dgm:pt modelId="{271CD948-DDA7-40A5-AD87-0227063C9781}" type="pres">
      <dgm:prSet presAssocID="{320A581B-BBC8-48A7-925D-194CD3F4731A}" presName="childTextBox" presStyleLbl="fgAccFollowNode1" presStyleIdx="0" presStyleCnt="2">
        <dgm:presLayoutVars>
          <dgm:bulletEnabled val="1"/>
        </dgm:presLayoutVars>
      </dgm:prSet>
      <dgm:spPr/>
    </dgm:pt>
    <dgm:pt modelId="{532CEF68-A521-41BA-869C-8E7B14485CA8}" type="pres">
      <dgm:prSet presAssocID="{939E6F55-9F86-4C4F-9E05-0FD976D07E21}" presName="childTextBox" presStyleLbl="fgAccFollowNode1" presStyleIdx="1" presStyleCnt="2">
        <dgm:presLayoutVars>
          <dgm:bulletEnabled val="1"/>
        </dgm:presLayoutVars>
      </dgm:prSet>
      <dgm:spPr/>
    </dgm:pt>
    <dgm:pt modelId="{0495F50D-2EFD-47D6-98A5-DE533EA28FBA}" type="pres">
      <dgm:prSet presAssocID="{0CCC9B4C-69AF-405F-935D-CD93F3B51A74}" presName="sp" presStyleCnt="0"/>
      <dgm:spPr/>
    </dgm:pt>
    <dgm:pt modelId="{00ABB921-02D0-4A6A-BC54-B9D6437F463A}" type="pres">
      <dgm:prSet presAssocID="{57D07208-5B9F-4CA6-A2B6-FFD9933BF1F4}" presName="arrowAndChildren" presStyleCnt="0"/>
      <dgm:spPr/>
    </dgm:pt>
    <dgm:pt modelId="{7DBDD052-B305-48E0-BC75-B1793C3165B1}" type="pres">
      <dgm:prSet presAssocID="{57D07208-5B9F-4CA6-A2B6-FFD9933BF1F4}" presName="parentTextArrow" presStyleLbl="node1" presStyleIdx="1" presStyleCnt="2"/>
      <dgm:spPr/>
    </dgm:pt>
  </dgm:ptLst>
  <dgm:cxnLst>
    <dgm:cxn modelId="{C5FC820D-CEE2-44FF-B02C-7E82772D42A8}" type="presOf" srcId="{5D2E6428-DAE0-46B9-8027-D03F15F712D4}" destId="{84803FE4-5D13-4165-9401-450E228293FC}" srcOrd="0" destOrd="0" presId="urn:microsoft.com/office/officeart/2005/8/layout/process4"/>
    <dgm:cxn modelId="{8719E566-22E5-4CCF-814F-EE29238A2E05}" type="presOf" srcId="{57D07208-5B9F-4CA6-A2B6-FFD9933BF1F4}" destId="{7DBDD052-B305-48E0-BC75-B1793C3165B1}" srcOrd="0" destOrd="0" presId="urn:microsoft.com/office/officeart/2005/8/layout/process4"/>
    <dgm:cxn modelId="{F6B0F049-3E23-4387-A3AE-D84C036B23AD}" type="presOf" srcId="{5D2E6428-DAE0-46B9-8027-D03F15F712D4}" destId="{16002813-D5BC-4CEE-BFC5-DEDB4BDC1964}" srcOrd="1" destOrd="0" presId="urn:microsoft.com/office/officeart/2005/8/layout/process4"/>
    <dgm:cxn modelId="{D5689D85-C583-4978-BFEC-2ADF799DB0B2}" type="presOf" srcId="{87014C03-D1A1-41E0-9908-C8866EC049C6}" destId="{A45E38E7-25B3-4BAE-A2F5-485A9840F1AF}" srcOrd="0" destOrd="0" presId="urn:microsoft.com/office/officeart/2005/8/layout/process4"/>
    <dgm:cxn modelId="{92595A92-302A-4352-889D-12B850FBF2F0}" srcId="{5D2E6428-DAE0-46B9-8027-D03F15F712D4}" destId="{320A581B-BBC8-48A7-925D-194CD3F4731A}" srcOrd="0" destOrd="0" parTransId="{1A3E2FC6-1460-4C38-9348-DCC332E5147B}" sibTransId="{F1C19B3D-7792-4E64-9D53-1F51ABEF1DCB}"/>
    <dgm:cxn modelId="{FD1BFD9D-EC3D-4F00-99B2-913B4A43BD81}" type="presOf" srcId="{320A581B-BBC8-48A7-925D-194CD3F4731A}" destId="{271CD948-DDA7-40A5-AD87-0227063C9781}" srcOrd="0" destOrd="0" presId="urn:microsoft.com/office/officeart/2005/8/layout/process4"/>
    <dgm:cxn modelId="{F97B08D7-2F74-4B9F-9EE2-4AB6B8C0311B}" srcId="{87014C03-D1A1-41E0-9908-C8866EC049C6}" destId="{5D2E6428-DAE0-46B9-8027-D03F15F712D4}" srcOrd="1" destOrd="0" parTransId="{CFBAEF4F-EC6B-4DC1-874B-5FBE0FE50292}" sibTransId="{C376A3E3-9E59-4A93-A302-52C6B0118403}"/>
    <dgm:cxn modelId="{FC215FD8-11BD-488A-9F35-767FDA6C7377}" type="presOf" srcId="{939E6F55-9F86-4C4F-9E05-0FD976D07E21}" destId="{532CEF68-A521-41BA-869C-8E7B14485CA8}" srcOrd="0" destOrd="0" presId="urn:microsoft.com/office/officeart/2005/8/layout/process4"/>
    <dgm:cxn modelId="{4F462FE1-16D6-4735-AA00-024BEBBEE184}" srcId="{5D2E6428-DAE0-46B9-8027-D03F15F712D4}" destId="{939E6F55-9F86-4C4F-9E05-0FD976D07E21}" srcOrd="1" destOrd="0" parTransId="{CCE4EDAE-269E-4D94-9F07-7D03FF846D1F}" sibTransId="{55F3C2F7-DAD1-487A-8BDA-E08A4C256521}"/>
    <dgm:cxn modelId="{11A483E5-73CA-4960-BF25-F0689413A931}" srcId="{87014C03-D1A1-41E0-9908-C8866EC049C6}" destId="{57D07208-5B9F-4CA6-A2B6-FFD9933BF1F4}" srcOrd="0" destOrd="0" parTransId="{2CF3D41D-7160-4717-8C24-92F162D3296B}" sibTransId="{0CCC9B4C-69AF-405F-935D-CD93F3B51A74}"/>
    <dgm:cxn modelId="{3CAC9A97-4F20-434A-BA3B-17FBCB48FA11}" type="presParOf" srcId="{A45E38E7-25B3-4BAE-A2F5-485A9840F1AF}" destId="{C665DA44-7E31-45FA-BC39-22D419202E21}" srcOrd="0" destOrd="0" presId="urn:microsoft.com/office/officeart/2005/8/layout/process4"/>
    <dgm:cxn modelId="{40CFA247-1C60-498C-8AB4-A23E6A31734B}" type="presParOf" srcId="{C665DA44-7E31-45FA-BC39-22D419202E21}" destId="{84803FE4-5D13-4165-9401-450E228293FC}" srcOrd="0" destOrd="0" presId="urn:microsoft.com/office/officeart/2005/8/layout/process4"/>
    <dgm:cxn modelId="{E9FC3766-E489-497A-9DD5-B2F8455E8DE9}" type="presParOf" srcId="{C665DA44-7E31-45FA-BC39-22D419202E21}" destId="{16002813-D5BC-4CEE-BFC5-DEDB4BDC1964}" srcOrd="1" destOrd="0" presId="urn:microsoft.com/office/officeart/2005/8/layout/process4"/>
    <dgm:cxn modelId="{C9E9B4E0-A471-4A23-9BD0-4C70FE678A3D}" type="presParOf" srcId="{C665DA44-7E31-45FA-BC39-22D419202E21}" destId="{68559AA3-9781-4AFD-875E-D364F90CE823}" srcOrd="2" destOrd="0" presId="urn:microsoft.com/office/officeart/2005/8/layout/process4"/>
    <dgm:cxn modelId="{C2D5E8CC-2FA3-47B1-9429-235CFEC0520B}" type="presParOf" srcId="{68559AA3-9781-4AFD-875E-D364F90CE823}" destId="{271CD948-DDA7-40A5-AD87-0227063C9781}" srcOrd="0" destOrd="0" presId="urn:microsoft.com/office/officeart/2005/8/layout/process4"/>
    <dgm:cxn modelId="{F2156083-405F-4AB0-8CAC-480244E6ED7A}" type="presParOf" srcId="{68559AA3-9781-4AFD-875E-D364F90CE823}" destId="{532CEF68-A521-41BA-869C-8E7B14485CA8}" srcOrd="1" destOrd="0" presId="urn:microsoft.com/office/officeart/2005/8/layout/process4"/>
    <dgm:cxn modelId="{926F3865-85A1-4A3B-A856-786DD5C06DA6}" type="presParOf" srcId="{A45E38E7-25B3-4BAE-A2F5-485A9840F1AF}" destId="{0495F50D-2EFD-47D6-98A5-DE533EA28FBA}" srcOrd="1" destOrd="0" presId="urn:microsoft.com/office/officeart/2005/8/layout/process4"/>
    <dgm:cxn modelId="{ABB83AD7-3591-41C6-86A3-131216851B83}" type="presParOf" srcId="{A45E38E7-25B3-4BAE-A2F5-485A9840F1AF}" destId="{00ABB921-02D0-4A6A-BC54-B9D6437F463A}" srcOrd="2" destOrd="0" presId="urn:microsoft.com/office/officeart/2005/8/layout/process4"/>
    <dgm:cxn modelId="{70C3BCFC-C58C-4277-A7D0-85D1910FC7E5}" type="presParOf" srcId="{00ABB921-02D0-4A6A-BC54-B9D6437F463A}" destId="{7DBDD052-B305-48E0-BC75-B1793C3165B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284BA5-6B06-4FE7-9F8A-1F10FB618539}"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3E95D225-CD3B-4F9F-BDFC-C7AB0CC38288}">
      <dgm:prSet custT="1"/>
      <dgm:spPr/>
      <dgm:t>
        <a:bodyPr/>
        <a:lstStyle/>
        <a:p>
          <a:r>
            <a:rPr lang="en-US" sz="2000" b="0" i="0" dirty="0">
              <a:solidFill>
                <a:schemeClr val="tx1"/>
              </a:solidFill>
            </a:rPr>
            <a:t>NST considers how individuals – acting on their own behalf or on behalf of other organizations – interact with the focal organizations</a:t>
          </a:r>
          <a:endParaRPr lang="en-US" sz="2000" dirty="0">
            <a:solidFill>
              <a:schemeClr val="tx1"/>
            </a:solidFill>
          </a:endParaRPr>
        </a:p>
      </dgm:t>
    </dgm:pt>
    <dgm:pt modelId="{7206FFBA-25CF-48C2-9F89-E1DF6F32BECB}" type="parTrans" cxnId="{0E16A3B2-6BCE-4FA0-8CC5-31D83DAAA51C}">
      <dgm:prSet/>
      <dgm:spPr/>
      <dgm:t>
        <a:bodyPr/>
        <a:lstStyle/>
        <a:p>
          <a:endParaRPr lang="en-US"/>
        </a:p>
      </dgm:t>
    </dgm:pt>
    <dgm:pt modelId="{653DA588-FC3F-4B6C-B509-E727E990A0BF}" type="sibTrans" cxnId="{0E16A3B2-6BCE-4FA0-8CC5-31D83DAAA51C}">
      <dgm:prSet/>
      <dgm:spPr/>
      <dgm:t>
        <a:bodyPr/>
        <a:lstStyle/>
        <a:p>
          <a:endParaRPr lang="en-US"/>
        </a:p>
      </dgm:t>
    </dgm:pt>
    <dgm:pt modelId="{3A62E3B9-3DCE-4F75-BA74-C275A677E359}">
      <dgm:prSet custT="1"/>
      <dgm:spPr/>
      <dgm:t>
        <a:bodyPr/>
        <a:lstStyle/>
        <a:p>
          <a:r>
            <a:rPr lang="en-US" sz="2200" b="0" i="0" dirty="0">
              <a:solidFill>
                <a:schemeClr val="tx1"/>
              </a:solidFill>
            </a:rPr>
            <a:t>RBV considers the durable resources that are combined within organizations to create value </a:t>
          </a:r>
          <a:endParaRPr lang="en-US" sz="2200" dirty="0">
            <a:solidFill>
              <a:schemeClr val="tx1"/>
            </a:solidFill>
          </a:endParaRPr>
        </a:p>
      </dgm:t>
    </dgm:pt>
    <dgm:pt modelId="{799CADA5-409A-437C-97D4-D51382124E38}" type="parTrans" cxnId="{6481DC46-6DD1-49F2-AEDE-DDB5FF021294}">
      <dgm:prSet/>
      <dgm:spPr/>
      <dgm:t>
        <a:bodyPr/>
        <a:lstStyle/>
        <a:p>
          <a:endParaRPr lang="en-US"/>
        </a:p>
      </dgm:t>
    </dgm:pt>
    <dgm:pt modelId="{431EBDFB-441A-4AB6-A8C5-7276447FE455}" type="sibTrans" cxnId="{6481DC46-6DD1-49F2-AEDE-DDB5FF021294}">
      <dgm:prSet/>
      <dgm:spPr/>
      <dgm:t>
        <a:bodyPr/>
        <a:lstStyle/>
        <a:p>
          <a:endParaRPr lang="en-US"/>
        </a:p>
      </dgm:t>
    </dgm:pt>
    <dgm:pt modelId="{C371E195-A681-49A2-BDA9-3EC0301CD6A0}">
      <dgm:prSet custT="1"/>
      <dgm:spPr/>
      <dgm:t>
        <a:bodyPr/>
        <a:lstStyle/>
        <a:p>
          <a:r>
            <a:rPr lang="en-US" sz="2000" b="0" i="0" dirty="0">
              <a:solidFill>
                <a:schemeClr val="tx1"/>
              </a:solidFill>
            </a:rPr>
            <a:t>Neither theoretical lens is independently sufficient, both are necessary for understanding organizational effectiveness and performance </a:t>
          </a:r>
          <a:endParaRPr lang="en-US" sz="2000" dirty="0">
            <a:solidFill>
              <a:schemeClr val="tx1"/>
            </a:solidFill>
          </a:endParaRPr>
        </a:p>
      </dgm:t>
    </dgm:pt>
    <dgm:pt modelId="{D8B9E461-D432-4800-BDE1-5A8827B16130}" type="parTrans" cxnId="{6096B9B4-8F02-4546-A58B-23BF2C7D9A3B}">
      <dgm:prSet/>
      <dgm:spPr/>
      <dgm:t>
        <a:bodyPr/>
        <a:lstStyle/>
        <a:p>
          <a:endParaRPr lang="en-US"/>
        </a:p>
      </dgm:t>
    </dgm:pt>
    <dgm:pt modelId="{24A13AA8-DC8A-4878-B269-EBB4BD3C9CE5}" type="sibTrans" cxnId="{6096B9B4-8F02-4546-A58B-23BF2C7D9A3B}">
      <dgm:prSet/>
      <dgm:spPr/>
      <dgm:t>
        <a:bodyPr/>
        <a:lstStyle/>
        <a:p>
          <a:endParaRPr lang="en-US"/>
        </a:p>
      </dgm:t>
    </dgm:pt>
    <dgm:pt modelId="{72C8F814-8FCE-4EE3-B2F1-5920663AF3E5}">
      <dgm:prSet custT="1"/>
      <dgm:spPr/>
      <dgm:t>
        <a:bodyPr/>
        <a:lstStyle/>
        <a:p>
          <a:r>
            <a:rPr lang="en-US" sz="2000" b="0" i="0" dirty="0">
              <a:solidFill>
                <a:schemeClr val="tx1"/>
              </a:solidFill>
            </a:rPr>
            <a:t>NST + RBV = how stakeholders draw on rare, inimitable, and hard-to-trade resources to create socially valuable outcomes through organizations</a:t>
          </a:r>
          <a:endParaRPr lang="en-US" sz="2000" dirty="0">
            <a:solidFill>
              <a:schemeClr val="tx1"/>
            </a:solidFill>
          </a:endParaRPr>
        </a:p>
      </dgm:t>
    </dgm:pt>
    <dgm:pt modelId="{B57AD01C-A476-4166-AB31-861B1E4EA753}" type="parTrans" cxnId="{3546377E-8DA7-44E2-BE47-7963F8C60C9D}">
      <dgm:prSet/>
      <dgm:spPr/>
      <dgm:t>
        <a:bodyPr/>
        <a:lstStyle/>
        <a:p>
          <a:endParaRPr lang="en-US"/>
        </a:p>
      </dgm:t>
    </dgm:pt>
    <dgm:pt modelId="{E1553150-AC19-4AEC-ACB1-DC4A39C480B6}" type="sibTrans" cxnId="{3546377E-8DA7-44E2-BE47-7963F8C60C9D}">
      <dgm:prSet/>
      <dgm:spPr/>
      <dgm:t>
        <a:bodyPr/>
        <a:lstStyle/>
        <a:p>
          <a:endParaRPr lang="en-US"/>
        </a:p>
      </dgm:t>
    </dgm:pt>
    <dgm:pt modelId="{CB4285B1-6EBE-4AE5-A416-A4CBA5606672}" type="pres">
      <dgm:prSet presAssocID="{F6284BA5-6B06-4FE7-9F8A-1F10FB618539}" presName="Name0" presStyleCnt="0">
        <dgm:presLayoutVars>
          <dgm:dir/>
          <dgm:animLvl val="lvl"/>
          <dgm:resizeHandles val="exact"/>
        </dgm:presLayoutVars>
      </dgm:prSet>
      <dgm:spPr/>
    </dgm:pt>
    <dgm:pt modelId="{15CDA3AB-C5FF-4512-8B63-C1816DB414E8}" type="pres">
      <dgm:prSet presAssocID="{72C8F814-8FCE-4EE3-B2F1-5920663AF3E5}" presName="boxAndChildren" presStyleCnt="0"/>
      <dgm:spPr/>
    </dgm:pt>
    <dgm:pt modelId="{DFCC890E-B424-40B2-94D2-4ECEB558D9EC}" type="pres">
      <dgm:prSet presAssocID="{72C8F814-8FCE-4EE3-B2F1-5920663AF3E5}" presName="parentTextBox" presStyleLbl="node1" presStyleIdx="0" presStyleCnt="4" custLinFactNeighborX="27426" custLinFactNeighborY="17211"/>
      <dgm:spPr/>
    </dgm:pt>
    <dgm:pt modelId="{77C3D870-18AC-487A-9969-9E6209DE66DB}" type="pres">
      <dgm:prSet presAssocID="{24A13AA8-DC8A-4878-B269-EBB4BD3C9CE5}" presName="sp" presStyleCnt="0"/>
      <dgm:spPr/>
    </dgm:pt>
    <dgm:pt modelId="{F0A625F8-96A6-480C-9E9A-5742118F39AA}" type="pres">
      <dgm:prSet presAssocID="{C371E195-A681-49A2-BDA9-3EC0301CD6A0}" presName="arrowAndChildren" presStyleCnt="0"/>
      <dgm:spPr/>
    </dgm:pt>
    <dgm:pt modelId="{D09DE2F6-E5FE-470C-B8C8-5DCA4862515D}" type="pres">
      <dgm:prSet presAssocID="{C371E195-A681-49A2-BDA9-3EC0301CD6A0}" presName="parentTextArrow" presStyleLbl="node1" presStyleIdx="1" presStyleCnt="4"/>
      <dgm:spPr/>
    </dgm:pt>
    <dgm:pt modelId="{0C1EC7DB-C000-4D2D-8897-7D587A62AB95}" type="pres">
      <dgm:prSet presAssocID="{431EBDFB-441A-4AB6-A8C5-7276447FE455}" presName="sp" presStyleCnt="0"/>
      <dgm:spPr/>
    </dgm:pt>
    <dgm:pt modelId="{4DED9F6E-70B1-4F35-A5F1-3DC9D2EBF15A}" type="pres">
      <dgm:prSet presAssocID="{3A62E3B9-3DCE-4F75-BA74-C275A677E359}" presName="arrowAndChildren" presStyleCnt="0"/>
      <dgm:spPr/>
    </dgm:pt>
    <dgm:pt modelId="{43CCD95B-0307-4958-9FB8-F2719230F488}" type="pres">
      <dgm:prSet presAssocID="{3A62E3B9-3DCE-4F75-BA74-C275A677E359}" presName="parentTextArrow" presStyleLbl="node1" presStyleIdx="2" presStyleCnt="4"/>
      <dgm:spPr/>
    </dgm:pt>
    <dgm:pt modelId="{B2111C0B-18D8-4DFC-A5CC-EDC8BF2B0625}" type="pres">
      <dgm:prSet presAssocID="{653DA588-FC3F-4B6C-B509-E727E990A0BF}" presName="sp" presStyleCnt="0"/>
      <dgm:spPr/>
    </dgm:pt>
    <dgm:pt modelId="{C86672A3-076B-4E80-8388-4F9E99EEF279}" type="pres">
      <dgm:prSet presAssocID="{3E95D225-CD3B-4F9F-BDFC-C7AB0CC38288}" presName="arrowAndChildren" presStyleCnt="0"/>
      <dgm:spPr/>
    </dgm:pt>
    <dgm:pt modelId="{901F44A4-A07F-43E3-9759-C1DD9CE75B7A}" type="pres">
      <dgm:prSet presAssocID="{3E95D225-CD3B-4F9F-BDFC-C7AB0CC38288}" presName="parentTextArrow" presStyleLbl="node1" presStyleIdx="3" presStyleCnt="4"/>
      <dgm:spPr/>
    </dgm:pt>
  </dgm:ptLst>
  <dgm:cxnLst>
    <dgm:cxn modelId="{7FE2DA03-ABA7-4335-8505-E97D1F73CD9E}" type="presOf" srcId="{C371E195-A681-49A2-BDA9-3EC0301CD6A0}" destId="{D09DE2F6-E5FE-470C-B8C8-5DCA4862515D}" srcOrd="0" destOrd="0" presId="urn:microsoft.com/office/officeart/2005/8/layout/process4"/>
    <dgm:cxn modelId="{DACB9C3B-0D3D-46F9-82F8-09BA58A911C7}" type="presOf" srcId="{3A62E3B9-3DCE-4F75-BA74-C275A677E359}" destId="{43CCD95B-0307-4958-9FB8-F2719230F488}" srcOrd="0" destOrd="0" presId="urn:microsoft.com/office/officeart/2005/8/layout/process4"/>
    <dgm:cxn modelId="{6481DC46-6DD1-49F2-AEDE-DDB5FF021294}" srcId="{F6284BA5-6B06-4FE7-9F8A-1F10FB618539}" destId="{3A62E3B9-3DCE-4F75-BA74-C275A677E359}" srcOrd="1" destOrd="0" parTransId="{799CADA5-409A-437C-97D4-D51382124E38}" sibTransId="{431EBDFB-441A-4AB6-A8C5-7276447FE455}"/>
    <dgm:cxn modelId="{75AFBF7D-62FE-45F6-A744-84BCB45A8877}" type="presOf" srcId="{3E95D225-CD3B-4F9F-BDFC-C7AB0CC38288}" destId="{901F44A4-A07F-43E3-9759-C1DD9CE75B7A}" srcOrd="0" destOrd="0" presId="urn:microsoft.com/office/officeart/2005/8/layout/process4"/>
    <dgm:cxn modelId="{3546377E-8DA7-44E2-BE47-7963F8C60C9D}" srcId="{F6284BA5-6B06-4FE7-9F8A-1F10FB618539}" destId="{72C8F814-8FCE-4EE3-B2F1-5920663AF3E5}" srcOrd="3" destOrd="0" parTransId="{B57AD01C-A476-4166-AB31-861B1E4EA753}" sibTransId="{E1553150-AC19-4AEC-ACB1-DC4A39C480B6}"/>
    <dgm:cxn modelId="{2F022885-E180-4FE1-AEE2-BD9B21F3FF4F}" type="presOf" srcId="{F6284BA5-6B06-4FE7-9F8A-1F10FB618539}" destId="{CB4285B1-6EBE-4AE5-A416-A4CBA5606672}" srcOrd="0" destOrd="0" presId="urn:microsoft.com/office/officeart/2005/8/layout/process4"/>
    <dgm:cxn modelId="{0E16A3B2-6BCE-4FA0-8CC5-31D83DAAA51C}" srcId="{F6284BA5-6B06-4FE7-9F8A-1F10FB618539}" destId="{3E95D225-CD3B-4F9F-BDFC-C7AB0CC38288}" srcOrd="0" destOrd="0" parTransId="{7206FFBA-25CF-48C2-9F89-E1DF6F32BECB}" sibTransId="{653DA588-FC3F-4B6C-B509-E727E990A0BF}"/>
    <dgm:cxn modelId="{6096B9B4-8F02-4546-A58B-23BF2C7D9A3B}" srcId="{F6284BA5-6B06-4FE7-9F8A-1F10FB618539}" destId="{C371E195-A681-49A2-BDA9-3EC0301CD6A0}" srcOrd="2" destOrd="0" parTransId="{D8B9E461-D432-4800-BDE1-5A8827B16130}" sibTransId="{24A13AA8-DC8A-4878-B269-EBB4BD3C9CE5}"/>
    <dgm:cxn modelId="{FF5B3CCA-2DDE-46AA-9CA6-081762BE04CC}" type="presOf" srcId="{72C8F814-8FCE-4EE3-B2F1-5920663AF3E5}" destId="{DFCC890E-B424-40B2-94D2-4ECEB558D9EC}" srcOrd="0" destOrd="0" presId="urn:microsoft.com/office/officeart/2005/8/layout/process4"/>
    <dgm:cxn modelId="{22BECB05-3CF2-4943-86B1-C871969A4B0C}" type="presParOf" srcId="{CB4285B1-6EBE-4AE5-A416-A4CBA5606672}" destId="{15CDA3AB-C5FF-4512-8B63-C1816DB414E8}" srcOrd="0" destOrd="0" presId="urn:microsoft.com/office/officeart/2005/8/layout/process4"/>
    <dgm:cxn modelId="{788A3320-C02E-48E3-922B-C5E29AE13D49}" type="presParOf" srcId="{15CDA3AB-C5FF-4512-8B63-C1816DB414E8}" destId="{DFCC890E-B424-40B2-94D2-4ECEB558D9EC}" srcOrd="0" destOrd="0" presId="urn:microsoft.com/office/officeart/2005/8/layout/process4"/>
    <dgm:cxn modelId="{73FA023F-B3E1-421C-A0EC-7154B2CD28AC}" type="presParOf" srcId="{CB4285B1-6EBE-4AE5-A416-A4CBA5606672}" destId="{77C3D870-18AC-487A-9969-9E6209DE66DB}" srcOrd="1" destOrd="0" presId="urn:microsoft.com/office/officeart/2005/8/layout/process4"/>
    <dgm:cxn modelId="{2CAD504E-DD42-4573-87C9-242E5B7B38EA}" type="presParOf" srcId="{CB4285B1-6EBE-4AE5-A416-A4CBA5606672}" destId="{F0A625F8-96A6-480C-9E9A-5742118F39AA}" srcOrd="2" destOrd="0" presId="urn:microsoft.com/office/officeart/2005/8/layout/process4"/>
    <dgm:cxn modelId="{2E4500CD-D9C7-4A51-9317-C4ABE21D9263}" type="presParOf" srcId="{F0A625F8-96A6-480C-9E9A-5742118F39AA}" destId="{D09DE2F6-E5FE-470C-B8C8-5DCA4862515D}" srcOrd="0" destOrd="0" presId="urn:microsoft.com/office/officeart/2005/8/layout/process4"/>
    <dgm:cxn modelId="{D10F2130-9AA1-4E49-B784-BAA1D4687BB9}" type="presParOf" srcId="{CB4285B1-6EBE-4AE5-A416-A4CBA5606672}" destId="{0C1EC7DB-C000-4D2D-8897-7D587A62AB95}" srcOrd="3" destOrd="0" presId="urn:microsoft.com/office/officeart/2005/8/layout/process4"/>
    <dgm:cxn modelId="{8B309D29-90EB-4EB8-B83D-1BBA07CE9DDB}" type="presParOf" srcId="{CB4285B1-6EBE-4AE5-A416-A4CBA5606672}" destId="{4DED9F6E-70B1-4F35-A5F1-3DC9D2EBF15A}" srcOrd="4" destOrd="0" presId="urn:microsoft.com/office/officeart/2005/8/layout/process4"/>
    <dgm:cxn modelId="{AE08B8C0-D86B-4236-B40A-273DCFCA500A}" type="presParOf" srcId="{4DED9F6E-70B1-4F35-A5F1-3DC9D2EBF15A}" destId="{43CCD95B-0307-4958-9FB8-F2719230F488}" srcOrd="0" destOrd="0" presId="urn:microsoft.com/office/officeart/2005/8/layout/process4"/>
    <dgm:cxn modelId="{43920561-4FD5-4E44-A2D7-E275A8A12396}" type="presParOf" srcId="{CB4285B1-6EBE-4AE5-A416-A4CBA5606672}" destId="{B2111C0B-18D8-4DFC-A5CC-EDC8BF2B0625}" srcOrd="5" destOrd="0" presId="urn:microsoft.com/office/officeart/2005/8/layout/process4"/>
    <dgm:cxn modelId="{4D0F4977-EE17-4AED-9A2D-FB9C2CD22D1E}" type="presParOf" srcId="{CB4285B1-6EBE-4AE5-A416-A4CBA5606672}" destId="{C86672A3-076B-4E80-8388-4F9E99EEF279}" srcOrd="6" destOrd="0" presId="urn:microsoft.com/office/officeart/2005/8/layout/process4"/>
    <dgm:cxn modelId="{70533B58-7377-4692-AB5E-F42A9B22900A}" type="presParOf" srcId="{C86672A3-076B-4E80-8388-4F9E99EEF279}" destId="{901F44A4-A07F-43E3-9759-C1DD9CE75B7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F8812-5A39-45B9-9723-D6A71355BCC0}">
      <dsp:nvSpPr>
        <dsp:cNvPr id="0" name=""/>
        <dsp:cNvSpPr/>
      </dsp:nvSpPr>
      <dsp:spPr>
        <a:xfrm>
          <a:off x="0" y="12936"/>
          <a:ext cx="8229600" cy="115478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solidFill>
                <a:srgbClr val="000000"/>
              </a:solidFill>
            </a:rPr>
            <a:t>Foundational idea of NST: organizations form to enable teams of stakeholders to create more value jointly than they can create independently </a:t>
          </a:r>
          <a:r>
            <a:rPr lang="en-US" sz="2100" b="0" i="0" kern="1200" baseline="0" dirty="0">
              <a:solidFill>
                <a:srgbClr val="000000"/>
              </a:solidFill>
            </a:rPr>
            <a:t>(recall Coase, 1937 and </a:t>
          </a:r>
          <a:r>
            <a:rPr lang="en-US" sz="2100" b="0" i="0" kern="1200" baseline="0" dirty="0" err="1">
              <a:solidFill>
                <a:srgbClr val="000000"/>
              </a:solidFill>
            </a:rPr>
            <a:t>Alchian</a:t>
          </a:r>
          <a:r>
            <a:rPr lang="en-US" sz="2100" b="0" i="0" kern="1200" baseline="0" dirty="0">
              <a:solidFill>
                <a:srgbClr val="000000"/>
              </a:solidFill>
            </a:rPr>
            <a:t> &amp; Demsetz, 1972).</a:t>
          </a:r>
          <a:endParaRPr lang="en-US" sz="2100" kern="1200" dirty="0">
            <a:solidFill>
              <a:srgbClr val="000000"/>
            </a:solidFill>
          </a:endParaRPr>
        </a:p>
      </dsp:txBody>
      <dsp:txXfrm>
        <a:off x="56372" y="69308"/>
        <a:ext cx="8116856" cy="1042045"/>
      </dsp:txXfrm>
    </dsp:sp>
    <dsp:sp modelId="{FA9000D2-AA89-42FE-9C07-5DDFD000B2FC}">
      <dsp:nvSpPr>
        <dsp:cNvPr id="0" name=""/>
        <dsp:cNvSpPr/>
      </dsp:nvSpPr>
      <dsp:spPr>
        <a:xfrm>
          <a:off x="0" y="1228206"/>
          <a:ext cx="8229600" cy="115478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solidFill>
                <a:schemeClr val="tx1"/>
              </a:solidFill>
            </a:rPr>
            <a:t>One facet of organizational formation that has not been fully integrated with RBV: resources cannot be combined in a firm without some form of </a:t>
          </a:r>
          <a:r>
            <a:rPr lang="en-US" sz="2100" b="0" i="0" u="sng" kern="1200" dirty="0">
              <a:solidFill>
                <a:schemeClr val="tx1"/>
              </a:solidFill>
            </a:rPr>
            <a:t>contractual</a:t>
          </a:r>
          <a:r>
            <a:rPr lang="en-US" sz="2100" b="0" i="0" kern="1200" dirty="0">
              <a:solidFill>
                <a:schemeClr val="tx1"/>
              </a:solidFill>
            </a:rPr>
            <a:t> commitment by a controlling entity </a:t>
          </a:r>
          <a:endParaRPr lang="en-US" sz="2100" kern="1200" dirty="0">
            <a:solidFill>
              <a:schemeClr val="tx1"/>
            </a:solidFill>
          </a:endParaRPr>
        </a:p>
      </dsp:txBody>
      <dsp:txXfrm>
        <a:off x="56372" y="1284578"/>
        <a:ext cx="8116856" cy="1042045"/>
      </dsp:txXfrm>
    </dsp:sp>
    <dsp:sp modelId="{EBD1C9CF-417B-430D-800A-2658559064FB}">
      <dsp:nvSpPr>
        <dsp:cNvPr id="0" name=""/>
        <dsp:cNvSpPr/>
      </dsp:nvSpPr>
      <dsp:spPr>
        <a:xfrm>
          <a:off x="0" y="2382996"/>
          <a:ext cx="8229600" cy="2130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a:lnSpc>
              <a:spcPct val="90000"/>
            </a:lnSpc>
            <a:spcBef>
              <a:spcPct val="0"/>
            </a:spcBef>
            <a:spcAft>
              <a:spcPct val="20000"/>
            </a:spcAft>
            <a:buChar char="•"/>
          </a:pPr>
          <a:endParaRPr lang="en-US" sz="1600" kern="1200"/>
        </a:p>
        <a:p>
          <a:pPr marL="171450" lvl="1" indent="-171450" algn="l" defTabSz="711200">
            <a:lnSpc>
              <a:spcPct val="90000"/>
            </a:lnSpc>
            <a:spcBef>
              <a:spcPct val="0"/>
            </a:spcBef>
            <a:spcAft>
              <a:spcPct val="20000"/>
            </a:spcAft>
            <a:buChar char="•"/>
          </a:pPr>
          <a:r>
            <a:rPr lang="en-US" sz="1600" b="0" i="0" kern="1200" dirty="0"/>
            <a:t>Core constructs of RBV prompt NST scholars to examine</a:t>
          </a:r>
          <a:endParaRPr lang="en-US" sz="1600" kern="1200" dirty="0"/>
        </a:p>
        <a:p>
          <a:pPr marL="342900" lvl="2" indent="-171450" algn="l" defTabSz="711200">
            <a:lnSpc>
              <a:spcPct val="90000"/>
            </a:lnSpc>
            <a:spcBef>
              <a:spcPct val="0"/>
            </a:spcBef>
            <a:spcAft>
              <a:spcPct val="20000"/>
            </a:spcAft>
            <a:buChar char="•"/>
          </a:pPr>
          <a:r>
            <a:rPr lang="en-US" sz="1600" b="0" i="0" kern="1200"/>
            <a:t>how specific stakeholders gain control over emergent and valuable capabilities</a:t>
          </a:r>
          <a:endParaRPr lang="en-US" sz="1600" kern="1200"/>
        </a:p>
        <a:p>
          <a:pPr marL="342900" lvl="2" indent="-171450" algn="l" defTabSz="711200">
            <a:lnSpc>
              <a:spcPct val="90000"/>
            </a:lnSpc>
            <a:spcBef>
              <a:spcPct val="0"/>
            </a:spcBef>
            <a:spcAft>
              <a:spcPct val="20000"/>
            </a:spcAft>
            <a:buChar char="•"/>
          </a:pPr>
          <a:r>
            <a:rPr lang="en-US" sz="1600" b="0" i="0" kern="1200"/>
            <a:t>why valuable capabilities and resources cannot be combined through markets</a:t>
          </a:r>
          <a:endParaRPr lang="en-US" sz="1600" kern="1200"/>
        </a:p>
        <a:p>
          <a:pPr marL="342900" lvl="2" indent="-171450" algn="l" defTabSz="711200">
            <a:lnSpc>
              <a:spcPct val="90000"/>
            </a:lnSpc>
            <a:spcBef>
              <a:spcPct val="0"/>
            </a:spcBef>
            <a:spcAft>
              <a:spcPct val="20000"/>
            </a:spcAft>
            <a:buChar char="•"/>
          </a:pPr>
          <a:r>
            <a:rPr lang="en-US" sz="1600" b="0" i="0" kern="1200"/>
            <a:t>how the binding together of stakeholders through contractual ties to an organization unlocks the complementarities behind value creation</a:t>
          </a:r>
          <a:endParaRPr lang="en-US" sz="1600" kern="1200"/>
        </a:p>
        <a:p>
          <a:pPr marL="342900" lvl="2" indent="-171450" algn="l" defTabSz="711200">
            <a:lnSpc>
              <a:spcPct val="90000"/>
            </a:lnSpc>
            <a:spcBef>
              <a:spcPct val="0"/>
            </a:spcBef>
            <a:spcAft>
              <a:spcPct val="20000"/>
            </a:spcAft>
            <a:buChar char="•"/>
          </a:pPr>
          <a:r>
            <a:rPr lang="en-US" sz="1600" b="0" i="0" kern="1200"/>
            <a:t>The connection between stakeholder complementarities and resolution of “unknown unknowns”</a:t>
          </a:r>
          <a:endParaRPr lang="en-US" sz="1600" kern="1200"/>
        </a:p>
      </dsp:txBody>
      <dsp:txXfrm>
        <a:off x="0" y="2382996"/>
        <a:ext cx="8229600" cy="2130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02813-D5BC-4CEE-BFC5-DEDB4BDC1964}">
      <dsp:nvSpPr>
        <dsp:cNvPr id="0" name=""/>
        <dsp:cNvSpPr/>
      </dsp:nvSpPr>
      <dsp:spPr>
        <a:xfrm>
          <a:off x="0" y="2820570"/>
          <a:ext cx="8229600" cy="185059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tx1"/>
              </a:solidFill>
            </a:rPr>
            <a:t>Two major streams within NST: </a:t>
          </a:r>
          <a:endParaRPr lang="en-US" sz="2400" kern="1200" dirty="0">
            <a:solidFill>
              <a:schemeClr val="tx1"/>
            </a:solidFill>
          </a:endParaRPr>
        </a:p>
      </dsp:txBody>
      <dsp:txXfrm>
        <a:off x="0" y="2820570"/>
        <a:ext cx="8229600" cy="999323"/>
      </dsp:txXfrm>
    </dsp:sp>
    <dsp:sp modelId="{271CD948-DDA7-40A5-AD87-0227063C9781}">
      <dsp:nvSpPr>
        <dsp:cNvPr id="0" name=""/>
        <dsp:cNvSpPr/>
      </dsp:nvSpPr>
      <dsp:spPr>
        <a:xfrm>
          <a:off x="0" y="3782882"/>
          <a:ext cx="4114799" cy="8512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dirty="0"/>
            <a:t>(A) Organization purpose – how mission statements guide stakeholders in understanding the organization’s plan for value creation. Specifically, how</a:t>
          </a:r>
          <a:r>
            <a:rPr lang="en-US" sz="1400" b="0" i="0" kern="1200" baseline="0" dirty="0"/>
            <a:t> this can improve performance. </a:t>
          </a:r>
          <a:endParaRPr lang="en-US" sz="1400" kern="1200" dirty="0"/>
        </a:p>
      </dsp:txBody>
      <dsp:txXfrm>
        <a:off x="0" y="3782882"/>
        <a:ext cx="4114799" cy="851275"/>
      </dsp:txXfrm>
    </dsp:sp>
    <dsp:sp modelId="{532CEF68-A521-41BA-869C-8E7B14485CA8}">
      <dsp:nvSpPr>
        <dsp:cNvPr id="0" name=""/>
        <dsp:cNvSpPr/>
      </dsp:nvSpPr>
      <dsp:spPr>
        <a:xfrm>
          <a:off x="4114800" y="3782882"/>
          <a:ext cx="4114799" cy="8512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0" i="0" kern="1200" dirty="0"/>
            <a:t>(B) “Grand challenges” – value creation opportunities emerge from system failures at a scale beyond the scope of any single organization (e.g., climate change, privacy loss, etc.)</a:t>
          </a:r>
          <a:endParaRPr lang="en-US" sz="1400" kern="1200" dirty="0"/>
        </a:p>
      </dsp:txBody>
      <dsp:txXfrm>
        <a:off x="4114800" y="3782882"/>
        <a:ext cx="4114799" cy="851275"/>
      </dsp:txXfrm>
    </dsp:sp>
    <dsp:sp modelId="{7DBDD052-B305-48E0-BC75-B1793C3165B1}">
      <dsp:nvSpPr>
        <dsp:cNvPr id="0" name=""/>
        <dsp:cNvSpPr/>
      </dsp:nvSpPr>
      <dsp:spPr>
        <a:xfrm rot="10800000">
          <a:off x="0" y="2107"/>
          <a:ext cx="8229600" cy="2846222"/>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0" i="0" kern="1200" dirty="0">
              <a:solidFill>
                <a:schemeClr val="tx1"/>
              </a:solidFill>
            </a:rPr>
            <a:t>Central to NST is the idea that organizations can be sustained only if they create enough value through team production to compensate stakeholders sufficiently </a:t>
          </a:r>
          <a:r>
            <a:rPr lang="en-US" sz="2400" b="0" i="0" kern="1200" dirty="0">
              <a:solidFill>
                <a:schemeClr val="tx1"/>
              </a:solidFill>
              <a:sym typeface="Wingdings" panose="05000000000000000000" pitchFamily="2" charset="2"/>
            </a:rPr>
            <a:t></a:t>
          </a:r>
          <a:r>
            <a:rPr lang="en-US" sz="2400" b="0" i="0" kern="1200" dirty="0">
              <a:solidFill>
                <a:schemeClr val="tx1"/>
              </a:solidFill>
            </a:rPr>
            <a:t> The value-creation imperative of organizations is central to stakeholder interests</a:t>
          </a:r>
          <a:r>
            <a:rPr lang="en-US" sz="2400" b="0" i="0" kern="1200" dirty="0"/>
            <a:t>. </a:t>
          </a:r>
          <a:endParaRPr lang="en-US" sz="2400" kern="1200" dirty="0"/>
        </a:p>
      </dsp:txBody>
      <dsp:txXfrm rot="10800000">
        <a:off x="0" y="2107"/>
        <a:ext cx="8229600" cy="1849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C890E-B424-40B2-94D2-4ECEB558D9EC}">
      <dsp:nvSpPr>
        <dsp:cNvPr id="0" name=""/>
        <dsp:cNvSpPr/>
      </dsp:nvSpPr>
      <dsp:spPr>
        <a:xfrm>
          <a:off x="0" y="3844187"/>
          <a:ext cx="8229600" cy="84066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0" i="0" kern="1200" dirty="0">
              <a:solidFill>
                <a:schemeClr val="tx1"/>
              </a:solidFill>
            </a:rPr>
            <a:t>NST + RBV = how stakeholders draw on rare, inimitable, and hard-to-trade resources to create socially valuable outcomes through organizations</a:t>
          </a:r>
          <a:endParaRPr lang="en-US" sz="2000" kern="1200" dirty="0">
            <a:solidFill>
              <a:schemeClr val="tx1"/>
            </a:solidFill>
          </a:endParaRPr>
        </a:p>
      </dsp:txBody>
      <dsp:txXfrm>
        <a:off x="0" y="3844187"/>
        <a:ext cx="8229600" cy="840665"/>
      </dsp:txXfrm>
    </dsp:sp>
    <dsp:sp modelId="{D09DE2F6-E5FE-470C-B8C8-5DCA4862515D}">
      <dsp:nvSpPr>
        <dsp:cNvPr id="0" name=""/>
        <dsp:cNvSpPr/>
      </dsp:nvSpPr>
      <dsp:spPr>
        <a:xfrm rot="10800000">
          <a:off x="0" y="2562260"/>
          <a:ext cx="8229600" cy="1292943"/>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0" i="0" kern="1200" dirty="0">
              <a:solidFill>
                <a:schemeClr val="tx1"/>
              </a:solidFill>
            </a:rPr>
            <a:t>Neither theoretical lens is independently sufficient, both are necessary for understanding organizational effectiveness and performance </a:t>
          </a:r>
          <a:endParaRPr lang="en-US" sz="2000" kern="1200" dirty="0">
            <a:solidFill>
              <a:schemeClr val="tx1"/>
            </a:solidFill>
          </a:endParaRPr>
        </a:p>
      </dsp:txBody>
      <dsp:txXfrm rot="10800000">
        <a:off x="0" y="2562260"/>
        <a:ext cx="8229600" cy="840116"/>
      </dsp:txXfrm>
    </dsp:sp>
    <dsp:sp modelId="{43CCD95B-0307-4958-9FB8-F2719230F488}">
      <dsp:nvSpPr>
        <dsp:cNvPr id="0" name=""/>
        <dsp:cNvSpPr/>
      </dsp:nvSpPr>
      <dsp:spPr>
        <a:xfrm rot="10800000">
          <a:off x="0" y="1281926"/>
          <a:ext cx="8229600" cy="1292943"/>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0" i="0" kern="1200" dirty="0">
              <a:solidFill>
                <a:schemeClr val="tx1"/>
              </a:solidFill>
            </a:rPr>
            <a:t>RBV considers the durable resources that are combined within organizations to create value </a:t>
          </a:r>
          <a:endParaRPr lang="en-US" sz="2200" kern="1200" dirty="0">
            <a:solidFill>
              <a:schemeClr val="tx1"/>
            </a:solidFill>
          </a:endParaRPr>
        </a:p>
      </dsp:txBody>
      <dsp:txXfrm rot="10800000">
        <a:off x="0" y="1281926"/>
        <a:ext cx="8229600" cy="840116"/>
      </dsp:txXfrm>
    </dsp:sp>
    <dsp:sp modelId="{901F44A4-A07F-43E3-9759-C1DD9CE75B7A}">
      <dsp:nvSpPr>
        <dsp:cNvPr id="0" name=""/>
        <dsp:cNvSpPr/>
      </dsp:nvSpPr>
      <dsp:spPr>
        <a:xfrm rot="10800000">
          <a:off x="0" y="1592"/>
          <a:ext cx="8229600" cy="1292943"/>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0" i="0" kern="1200" dirty="0">
              <a:solidFill>
                <a:schemeClr val="tx1"/>
              </a:solidFill>
            </a:rPr>
            <a:t>NST considers how individuals – acting on their own behalf or on behalf of other organizations – interact with the focal organizations</a:t>
          </a:r>
          <a:endParaRPr lang="en-US" sz="2000" kern="1200" dirty="0">
            <a:solidFill>
              <a:schemeClr val="tx1"/>
            </a:solidFill>
          </a:endParaRPr>
        </a:p>
      </dsp:txBody>
      <dsp:txXfrm rot="10800000">
        <a:off x="0" y="1592"/>
        <a:ext cx="8229600" cy="8401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D8BA2D5F-9BBF-471D-8C54-8BB5CF99D150}" type="datetime1">
              <a:rPr lang="en-US" altLang="en-US"/>
              <a:pPr>
                <a:defRPr/>
              </a:pPr>
              <a:t>2/11/2024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BD4D6289-7985-4307-BF53-6BF80EE1D93C}" type="slidenum">
              <a:rPr lang="en-US" altLang="en-US"/>
              <a:pPr/>
              <a:t>‹#›</a:t>
            </a:fld>
            <a:endParaRPr lang="en-US" altLang="en-US"/>
          </a:p>
        </p:txBody>
      </p:sp>
    </p:spTree>
    <p:extLst>
      <p:ext uri="{BB962C8B-B14F-4D97-AF65-F5344CB8AC3E}">
        <p14:creationId xmlns:p14="http://schemas.microsoft.com/office/powerpoint/2010/main" val="341697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A2515141-643C-4157-8E71-1BFEDA1CA31D}" type="datetime1">
              <a:rPr lang="en-US" altLang="en-US"/>
              <a:pPr>
                <a:defRPr/>
              </a:pPr>
              <a:t>2/11/2024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8CC7251-709A-4D85-84DF-FD0BB18D3DF1}" type="slidenum">
              <a:rPr lang="en-US" altLang="en-US"/>
              <a:pPr/>
              <a:t>‹#›</a:t>
            </a:fld>
            <a:endParaRPr lang="en-US" altLang="en-US"/>
          </a:p>
        </p:txBody>
      </p:sp>
    </p:spTree>
    <p:extLst>
      <p:ext uri="{BB962C8B-B14F-4D97-AF65-F5344CB8AC3E}">
        <p14:creationId xmlns:p14="http://schemas.microsoft.com/office/powerpoint/2010/main" val="1508032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2CBB43B9-A7B9-4D1C-B529-C846D17DF015}" type="datetime1">
              <a:rPr lang="en-US" altLang="en-US"/>
              <a:pPr>
                <a:defRPr/>
              </a:pPr>
              <a:t>2/11/2024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C927D4D4-590A-40E3-AC36-30F1FC0A9434}" type="slidenum">
              <a:rPr lang="en-US" altLang="en-US"/>
              <a:pPr/>
              <a:t>‹#›</a:t>
            </a:fld>
            <a:endParaRPr lang="en-US" altLang="en-US"/>
          </a:p>
        </p:txBody>
      </p:sp>
    </p:spTree>
    <p:extLst>
      <p:ext uri="{BB962C8B-B14F-4D97-AF65-F5344CB8AC3E}">
        <p14:creationId xmlns:p14="http://schemas.microsoft.com/office/powerpoint/2010/main" val="414407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Adobe Garamond Pro Bold"/>
                <a:cs typeface="Adobe Garamond Pro Bold"/>
              </a:defRPr>
            </a:lvl1pPr>
          </a:lstStyle>
          <a:p>
            <a:r>
              <a:rPr lang="en-US" dirty="0"/>
              <a:t>Click to edit Master title style</a:t>
            </a:r>
          </a:p>
        </p:txBody>
      </p:sp>
      <p:sp>
        <p:nvSpPr>
          <p:cNvPr id="3" name="Content Placeholder 2"/>
          <p:cNvSpPr>
            <a:spLocks noGrp="1"/>
          </p:cNvSpPr>
          <p:nvPr>
            <p:ph idx="1"/>
          </p:nvPr>
        </p:nvSpPr>
        <p:spPr/>
        <p:txBody>
          <a:bodyPr/>
          <a:lstStyle>
            <a:lvl1pPr>
              <a:defRPr b="0" i="0">
                <a:latin typeface="Adobe Garamond Pro"/>
                <a:cs typeface="Adobe Garamond Pro"/>
              </a:defRPr>
            </a:lvl1pPr>
            <a:lvl2pPr>
              <a:defRPr b="0" i="0">
                <a:latin typeface="Adobe Garamond Pro"/>
                <a:cs typeface="Adobe Garamond Pro"/>
              </a:defRPr>
            </a:lvl2pPr>
            <a:lvl3pPr>
              <a:defRPr b="0" i="0">
                <a:latin typeface="Adobe Garamond Pro"/>
                <a:cs typeface="Adobe Garamond Pro"/>
              </a:defRPr>
            </a:lvl3pPr>
            <a:lvl4pPr>
              <a:defRPr b="0" i="0">
                <a:latin typeface="Adobe Garamond Pro"/>
                <a:cs typeface="Adobe Garamond Pro"/>
              </a:defRPr>
            </a:lvl4pPr>
            <a:lvl5pPr>
              <a:defRPr b="0" i="0">
                <a:latin typeface="Adobe Garamond Pro"/>
                <a:cs typeface="Adobe Garamond P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67048B7D-8996-4652-B420-D446D390B4D7}" type="datetime1">
              <a:rPr lang="en-US" altLang="en-US"/>
              <a:pPr>
                <a:defRPr/>
              </a:pPr>
              <a:t>2/11/2024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BEB19BCD-A371-4175-94FC-F8F2161C9CB5}" type="slidenum">
              <a:rPr lang="en-US" altLang="en-US"/>
              <a:pPr/>
              <a:t>‹#›</a:t>
            </a:fld>
            <a:endParaRPr lang="en-US" altLang="en-US"/>
          </a:p>
        </p:txBody>
      </p:sp>
    </p:spTree>
    <p:extLst>
      <p:ext uri="{BB962C8B-B14F-4D97-AF65-F5344CB8AC3E}">
        <p14:creationId xmlns:p14="http://schemas.microsoft.com/office/powerpoint/2010/main" val="3523664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B9ED5492-485E-457D-A4DA-82CEC97DC0B6}" type="datetime1">
              <a:rPr lang="en-US" altLang="en-US"/>
              <a:pPr>
                <a:defRPr/>
              </a:pPr>
              <a:t>2/11/2024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6CC21E5F-242A-4C9C-838E-20C3EADCA2F7}" type="slidenum">
              <a:rPr lang="en-US" altLang="en-US"/>
              <a:pPr/>
              <a:t>‹#›</a:t>
            </a:fld>
            <a:endParaRPr lang="en-US" altLang="en-US"/>
          </a:p>
        </p:txBody>
      </p:sp>
    </p:spTree>
    <p:extLst>
      <p:ext uri="{BB962C8B-B14F-4D97-AF65-F5344CB8AC3E}">
        <p14:creationId xmlns:p14="http://schemas.microsoft.com/office/powerpoint/2010/main" val="3300712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91E88A17-0D5D-4A49-9690-F076D8BDF2B8}" type="datetime1">
              <a:rPr lang="en-US" altLang="en-US"/>
              <a:pPr>
                <a:defRPr/>
              </a:pPr>
              <a:t>2/11/2024</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BEC31144-52D8-49DE-9F55-28BD08354CB4}" type="slidenum">
              <a:rPr lang="en-US" altLang="en-US"/>
              <a:pPr/>
              <a:t>‹#›</a:t>
            </a:fld>
            <a:endParaRPr lang="en-US" altLang="en-US"/>
          </a:p>
        </p:txBody>
      </p:sp>
    </p:spTree>
    <p:extLst>
      <p:ext uri="{BB962C8B-B14F-4D97-AF65-F5344CB8AC3E}">
        <p14:creationId xmlns:p14="http://schemas.microsoft.com/office/powerpoint/2010/main" val="360474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8ED40D68-A903-4858-8B67-798590158BE4}" type="datetime1">
              <a:rPr lang="en-US" altLang="en-US"/>
              <a:pPr>
                <a:defRPr/>
              </a:pPr>
              <a:t>2/11/2024</a:t>
            </a:fld>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D8897732-7357-418C-A315-275E7BD0487E}" type="slidenum">
              <a:rPr lang="en-US" altLang="en-US"/>
              <a:pPr/>
              <a:t>‹#›</a:t>
            </a:fld>
            <a:endParaRPr lang="en-US" altLang="en-US"/>
          </a:p>
        </p:txBody>
      </p:sp>
    </p:spTree>
    <p:extLst>
      <p:ext uri="{BB962C8B-B14F-4D97-AF65-F5344CB8AC3E}">
        <p14:creationId xmlns:p14="http://schemas.microsoft.com/office/powerpoint/2010/main" val="1789091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4E5741F2-7C47-4988-A302-0572BDB16541}" type="datetime1">
              <a:rPr lang="en-US" altLang="en-US"/>
              <a:pPr>
                <a:defRPr/>
              </a:pPr>
              <a:t>2/11/2024</a:t>
            </a:fld>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82B4936-A013-48B0-8EC7-DF5CEEE7BFE5}" type="slidenum">
              <a:rPr lang="en-US" altLang="en-US"/>
              <a:pPr/>
              <a:t>‹#›</a:t>
            </a:fld>
            <a:endParaRPr lang="en-US" altLang="en-US"/>
          </a:p>
        </p:txBody>
      </p:sp>
    </p:spTree>
    <p:extLst>
      <p:ext uri="{BB962C8B-B14F-4D97-AF65-F5344CB8AC3E}">
        <p14:creationId xmlns:p14="http://schemas.microsoft.com/office/powerpoint/2010/main" val="338084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0B0C3CAA-54A6-4B40-9DC3-28C12CC117A4}" type="datetime1">
              <a:rPr lang="en-US" altLang="en-US"/>
              <a:pPr>
                <a:defRPr/>
              </a:pPr>
              <a:t>2/11/2024</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BE6AEAA2-5C22-4596-91ED-71FD6D2DEF44}" type="slidenum">
              <a:rPr lang="en-US" altLang="en-US"/>
              <a:pPr/>
              <a:t>‹#›</a:t>
            </a:fld>
            <a:endParaRPr lang="en-US" altLang="en-US"/>
          </a:p>
        </p:txBody>
      </p:sp>
    </p:spTree>
    <p:extLst>
      <p:ext uri="{BB962C8B-B14F-4D97-AF65-F5344CB8AC3E}">
        <p14:creationId xmlns:p14="http://schemas.microsoft.com/office/powerpoint/2010/main" val="68962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12107B81-3E7A-4914-BE8A-8BCEF90C63CC}" type="datetime1">
              <a:rPr lang="en-US" altLang="en-US"/>
              <a:pPr>
                <a:defRPr/>
              </a:pPr>
              <a:t>2/11/2024</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6B041A03-0D3D-4496-9A5E-ACB62FE07ED6}" type="slidenum">
              <a:rPr lang="en-US" altLang="en-US"/>
              <a:pPr/>
              <a:t>‹#›</a:t>
            </a:fld>
            <a:endParaRPr lang="en-US" altLang="en-US"/>
          </a:p>
        </p:txBody>
      </p:sp>
    </p:spTree>
    <p:extLst>
      <p:ext uri="{BB962C8B-B14F-4D97-AF65-F5344CB8AC3E}">
        <p14:creationId xmlns:p14="http://schemas.microsoft.com/office/powerpoint/2010/main" val="391492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pPr>
              <a:defRPr/>
            </a:pPr>
            <a:fld id="{268E4EB6-28EE-4079-81A0-02C0DB8DFED8}" type="datetime1">
              <a:rPr lang="en-US" altLang="en-US"/>
              <a:pPr>
                <a:defRPr/>
              </a:pPr>
              <a:t>2/11/2024</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A53FA1F1-6413-4B54-8149-E89A5579087D}" type="slidenum">
              <a:rPr lang="en-US" altLang="en-US"/>
              <a:pPr/>
              <a:t>‹#›</a:t>
            </a:fld>
            <a:endParaRPr lang="en-US" altLang="en-US"/>
          </a:p>
        </p:txBody>
      </p:sp>
    </p:spTree>
    <p:extLst>
      <p:ext uri="{BB962C8B-B14F-4D97-AF65-F5344CB8AC3E}">
        <p14:creationId xmlns:p14="http://schemas.microsoft.com/office/powerpoint/2010/main" val="420123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descr="281 gradient w mark.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Tree>
    <p:extLst>
      <p:ext uri="{BB962C8B-B14F-4D97-AF65-F5344CB8AC3E}">
        <p14:creationId xmlns:p14="http://schemas.microsoft.com/office/powerpoint/2010/main" val="606160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2"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itchFamily="32"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itchFamily="32"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itchFamily="32"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pitchFamily="32"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ＭＳ Ｐゴシック" pitchFamily="32"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ＭＳ Ｐゴシック" pitchFamily="32"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ＭＳ Ｐゴシック" pitchFamily="32"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ＭＳ Ｐゴシック" pitchFamily="32"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32"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32"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32"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Integrating Insights From the Resource-Based View of the Firm Into the New Stakeholder Theory</a:t>
            </a:r>
          </a:p>
        </p:txBody>
      </p:sp>
      <p:sp>
        <p:nvSpPr>
          <p:cNvPr id="3" name="Subtitle 2"/>
          <p:cNvSpPr>
            <a:spLocks noGrp="1"/>
          </p:cNvSpPr>
          <p:nvPr>
            <p:ph type="subTitle" idx="1"/>
          </p:nvPr>
        </p:nvSpPr>
        <p:spPr>
          <a:xfrm>
            <a:off x="1143000" y="4350426"/>
            <a:ext cx="6858000" cy="812124"/>
          </a:xfrm>
        </p:spPr>
        <p:txBody>
          <a:bodyPr>
            <a:noAutofit/>
          </a:bodyPr>
          <a:lstStyle/>
          <a:p>
            <a:r>
              <a:rPr lang="en-US" sz="2400" b="1" dirty="0"/>
              <a:t>Anita M. McGahan</a:t>
            </a:r>
          </a:p>
          <a:p>
            <a:r>
              <a:rPr lang="en-US" sz="2400" b="1" i="1" dirty="0"/>
              <a:t>Journal of Management </a:t>
            </a:r>
            <a:r>
              <a:rPr lang="en-US" sz="2400" b="1" dirty="0"/>
              <a:t>47(7): 1734–56 (2021)</a:t>
            </a:r>
          </a:p>
          <a:p>
            <a:endParaRPr lang="en-US" sz="1800" b="1" u="sng" dirty="0"/>
          </a:p>
          <a:p>
            <a:endParaRPr lang="en-US" sz="1800" b="1" u="sng" dirty="0"/>
          </a:p>
          <a:p>
            <a:endParaRPr lang="en-US" sz="900" dirty="0"/>
          </a:p>
        </p:txBody>
      </p:sp>
    </p:spTree>
    <p:extLst>
      <p:ext uri="{BB962C8B-B14F-4D97-AF65-F5344CB8AC3E}">
        <p14:creationId xmlns:p14="http://schemas.microsoft.com/office/powerpoint/2010/main" val="249994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F669C-AFC6-4393-9029-00C9C7767B2D}"/>
              </a:ext>
            </a:extLst>
          </p:cNvPr>
          <p:cNvSpPr>
            <a:spLocks noGrp="1"/>
          </p:cNvSpPr>
          <p:nvPr>
            <p:ph type="title"/>
          </p:nvPr>
        </p:nvSpPr>
        <p:spPr>
          <a:xfrm>
            <a:off x="457200" y="274638"/>
            <a:ext cx="8229600" cy="1143000"/>
          </a:xfrm>
        </p:spPr>
        <p:txBody>
          <a:bodyPr wrap="square" anchor="ctr">
            <a:normAutofit/>
          </a:bodyPr>
          <a:lstStyle/>
          <a:p>
            <a:r>
              <a:rPr lang="en-US" b="1"/>
              <a:t>Conclusions</a:t>
            </a:r>
          </a:p>
        </p:txBody>
      </p:sp>
      <p:graphicFrame>
        <p:nvGraphicFramePr>
          <p:cNvPr id="5" name="Content Placeholder 2">
            <a:extLst>
              <a:ext uri="{FF2B5EF4-FFF2-40B4-BE49-F238E27FC236}">
                <a16:creationId xmlns:a16="http://schemas.microsoft.com/office/drawing/2014/main" id="{8FDFAA4C-371B-13A9-D7BB-298F07FD3860}"/>
              </a:ext>
            </a:extLst>
          </p:cNvPr>
          <p:cNvGraphicFramePr>
            <a:graphicFrameLocks noGrp="1"/>
          </p:cNvGraphicFramePr>
          <p:nvPr>
            <p:ph idx="1"/>
            <p:extLst>
              <p:ext uri="{D42A27DB-BD31-4B8C-83A1-F6EECF244321}">
                <p14:modId xmlns:p14="http://schemas.microsoft.com/office/powerpoint/2010/main" val="3384647463"/>
              </p:ext>
            </p:extLst>
          </p:nvPr>
        </p:nvGraphicFramePr>
        <p:xfrm>
          <a:off x="457200" y="1600200"/>
          <a:ext cx="8229600" cy="4684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74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lstStyle/>
          <a:p>
            <a:pPr algn="ctr"/>
            <a:r>
              <a:rPr lang="en-US" sz="3600" b="1" dirty="0"/>
              <a:t>Overview</a:t>
            </a:r>
          </a:p>
        </p:txBody>
      </p:sp>
      <p:sp>
        <p:nvSpPr>
          <p:cNvPr id="3" name="Content Placeholder 2"/>
          <p:cNvSpPr>
            <a:spLocks noGrp="1"/>
          </p:cNvSpPr>
          <p:nvPr>
            <p:ph idx="1"/>
          </p:nvPr>
        </p:nvSpPr>
        <p:spPr>
          <a:xfrm>
            <a:off x="399328" y="1245343"/>
            <a:ext cx="8520228" cy="4288682"/>
          </a:xfrm>
        </p:spPr>
        <p:txBody>
          <a:bodyPr>
            <a:normAutofit fontScale="92500"/>
          </a:body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Adobe Garamond Pro"/>
                <a:ea typeface="ＭＳ Ｐゴシック" pitchFamily="32" charset="-128"/>
              </a:rPr>
              <a:t>An emerging </a:t>
            </a:r>
            <a:r>
              <a:rPr kumimoji="0" lang="en-US" sz="2500" b="0" i="0" u="sng" strike="noStrike" kern="1200" cap="none" spc="0" normalizeH="0" baseline="0" noProof="0" dirty="0">
                <a:ln>
                  <a:noFill/>
                </a:ln>
                <a:solidFill>
                  <a:prstClr val="black"/>
                </a:solidFill>
                <a:effectLst/>
                <a:uLnTx/>
                <a:uFillTx/>
                <a:latin typeface="Adobe Garamond Pro"/>
                <a:ea typeface="ＭＳ Ｐゴシック" pitchFamily="32" charset="-128"/>
              </a:rPr>
              <a:t>new stakeholder theory</a:t>
            </a:r>
            <a:r>
              <a:rPr kumimoji="0" lang="en-US" sz="2500" b="0" i="0" u="none" strike="noStrike" kern="1200" cap="none" spc="0" normalizeH="0" baseline="0" noProof="0" dirty="0">
                <a:ln>
                  <a:noFill/>
                </a:ln>
                <a:solidFill>
                  <a:prstClr val="black"/>
                </a:solidFill>
                <a:effectLst/>
                <a:uLnTx/>
                <a:uFillTx/>
                <a:latin typeface="Adobe Garamond Pro"/>
                <a:ea typeface="ＭＳ Ｐゴシック" pitchFamily="32" charset="-128"/>
              </a:rPr>
              <a:t> (NST) of strategic management seeks to address questions about stakeholder involvement in value creation, enfranchisement, rights, governance, etc. </a:t>
            </a:r>
          </a:p>
          <a:p>
            <a:pPr marL="742950" marR="0" lvl="1" indent="-28575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effectLst/>
                <a:uLnTx/>
                <a:uFillTx/>
                <a:latin typeface="Adobe Garamond Pro"/>
                <a:ea typeface="ＭＳ Ｐゴシック" pitchFamily="32" charset="-128"/>
              </a:rPr>
              <a:t>NST’s core focus: Relies on economic and legal arguments that </a:t>
            </a:r>
            <a:r>
              <a:rPr kumimoji="0" lang="en-US" sz="2200" b="1" i="0" u="none" strike="noStrike" kern="1200" cap="none" spc="0" normalizeH="0" baseline="0" noProof="0" dirty="0">
                <a:ln>
                  <a:noFill/>
                </a:ln>
                <a:effectLst/>
                <a:uLnTx/>
                <a:uFillTx/>
                <a:latin typeface="Adobe Garamond Pro"/>
                <a:ea typeface="ＭＳ Ｐゴシック" pitchFamily="32" charset="-128"/>
              </a:rPr>
              <a:t>stakeholders will sustain their connection to an organization only if they expect and receive appropriate returns on their contributions </a:t>
            </a:r>
          </a:p>
          <a:p>
            <a:pPr marL="342900" marR="0" lvl="0" indent="-342900" algn="l" defTabSz="457200" rtl="0" eaLnBrk="0" fontAlgn="base" latinLnBrk="0" hangingPunct="0">
              <a:lnSpc>
                <a:spcPct val="100000"/>
              </a:lnSpc>
              <a:spcBef>
                <a:spcPts val="1800"/>
              </a:spcBef>
              <a:spcAft>
                <a:spcPct val="0"/>
              </a:spcAft>
              <a:buClrTx/>
              <a:buSzTx/>
              <a:buFont typeface="Arial" panose="020B0604020202020204" pitchFamily="34" charset="0"/>
              <a:buChar char="•"/>
              <a:tabLst/>
              <a:defRPr/>
            </a:pPr>
            <a:r>
              <a:rPr kumimoji="0" lang="en-US" sz="2500" b="0" i="0" u="none" strike="noStrike" kern="1200" cap="none" spc="0" normalizeH="0" baseline="0" noProof="0" dirty="0">
                <a:ln>
                  <a:noFill/>
                </a:ln>
                <a:effectLst/>
                <a:uLnTx/>
                <a:uFillTx/>
                <a:latin typeface="Adobe Garamond Pro"/>
                <a:ea typeface="ＭＳ Ｐゴシック" pitchFamily="32" charset="-128"/>
              </a:rPr>
              <a:t>Research Question: How can NST be developed through </a:t>
            </a:r>
            <a:r>
              <a:rPr kumimoji="0" lang="en-US" sz="2500" b="1" i="0" u="none" strike="noStrike" kern="1200" cap="none" spc="0" normalizeH="0" baseline="0" noProof="0" dirty="0">
                <a:ln>
                  <a:noFill/>
                </a:ln>
                <a:effectLst/>
                <a:uLnTx/>
                <a:uFillTx/>
                <a:latin typeface="Adobe Garamond Pro"/>
                <a:ea typeface="ＭＳ Ｐゴシック" pitchFamily="32" charset="-128"/>
              </a:rPr>
              <a:t>integration of ideas from the </a:t>
            </a:r>
            <a:r>
              <a:rPr kumimoji="0" lang="en-US" sz="2500" b="1" i="0" u="sng" strike="noStrike" kern="1200" cap="none" spc="0" normalizeH="0" baseline="0" noProof="0" dirty="0">
                <a:ln>
                  <a:noFill/>
                </a:ln>
                <a:effectLst/>
                <a:uLnTx/>
                <a:uFillTx/>
                <a:latin typeface="Adobe Garamond Pro"/>
                <a:ea typeface="ＭＳ Ｐゴシック" pitchFamily="32" charset="-128"/>
              </a:rPr>
              <a:t>resource-based view of the firm</a:t>
            </a:r>
            <a:r>
              <a:rPr kumimoji="0" lang="en-US" sz="2500" b="1" i="0" u="none" strike="noStrike" kern="1200" cap="none" spc="0" normalizeH="0" baseline="0" noProof="0" dirty="0">
                <a:ln>
                  <a:noFill/>
                </a:ln>
                <a:effectLst/>
                <a:uLnTx/>
                <a:uFillTx/>
                <a:latin typeface="Adobe Garamond Pro"/>
                <a:ea typeface="ＭＳ Ｐゴシック" pitchFamily="32" charset="-128"/>
              </a:rPr>
              <a:t> </a:t>
            </a:r>
            <a:r>
              <a:rPr kumimoji="0" lang="en-US" sz="2500" b="0" i="0" u="none" strike="noStrike" kern="1200" cap="none" spc="0" normalizeH="0" baseline="0" noProof="0" dirty="0">
                <a:ln>
                  <a:noFill/>
                </a:ln>
                <a:effectLst/>
                <a:uLnTx/>
                <a:uFillTx/>
                <a:latin typeface="Adobe Garamond Pro"/>
                <a:ea typeface="ＭＳ Ｐゴシック" pitchFamily="32" charset="-128"/>
              </a:rPr>
              <a:t>(RBV)?</a:t>
            </a:r>
          </a:p>
          <a:p>
            <a:pPr marL="742950" marR="0" lvl="1" indent="-28575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Adobe Garamond Pro"/>
                <a:ea typeface="ＭＳ Ｐゴシック" pitchFamily="32" charset="-128"/>
              </a:rPr>
              <a:t>RBV can help answer questions arising from NST in five important areas: </a:t>
            </a:r>
          </a:p>
          <a:p>
            <a:endParaRPr lang="en-US" dirty="0"/>
          </a:p>
        </p:txBody>
      </p:sp>
    </p:spTree>
    <p:extLst>
      <p:ext uri="{BB962C8B-B14F-4D97-AF65-F5344CB8AC3E}">
        <p14:creationId xmlns:p14="http://schemas.microsoft.com/office/powerpoint/2010/main" val="205366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wrap="square" anchor="ctr">
            <a:normAutofit/>
          </a:bodyPr>
          <a:lstStyle/>
          <a:p>
            <a:r>
              <a:rPr lang="en-US"/>
              <a:t>1</a:t>
            </a:r>
            <a:r>
              <a:rPr lang="en-US" dirty="0"/>
              <a:t>. </a:t>
            </a:r>
            <a:r>
              <a:rPr lang="en-US" b="1"/>
              <a:t>Organizational Formation</a:t>
            </a:r>
          </a:p>
        </p:txBody>
      </p:sp>
      <p:graphicFrame>
        <p:nvGraphicFramePr>
          <p:cNvPr id="5" name="Content Placeholder 2">
            <a:extLst>
              <a:ext uri="{FF2B5EF4-FFF2-40B4-BE49-F238E27FC236}">
                <a16:creationId xmlns:a16="http://schemas.microsoft.com/office/drawing/2014/main" id="{67CD3B6B-A537-921F-9B9D-DDE03BDDC23B}"/>
              </a:ext>
            </a:extLst>
          </p:cNvPr>
          <p:cNvGraphicFramePr>
            <a:graphicFrameLocks noGrp="1"/>
          </p:cNvGraphicFramePr>
          <p:nvPr>
            <p:ph idx="1"/>
            <p:extLst>
              <p:ext uri="{D42A27DB-BD31-4B8C-83A1-F6EECF244321}">
                <p14:modId xmlns:p14="http://schemas.microsoft.com/office/powerpoint/2010/main" val="2992671440"/>
              </p:ext>
            </p:extLst>
          </p:nvPr>
        </p:nvGraphicFramePr>
        <p:xfrm>
          <a:off x="457200" y="120666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9680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418"/>
            <a:ext cx="9144000" cy="923925"/>
          </a:xfrm>
        </p:spPr>
        <p:txBody>
          <a:bodyPr/>
          <a:lstStyle/>
          <a:p>
            <a:pPr algn="ctr"/>
            <a:r>
              <a:rPr lang="en-US" sz="3200" dirty="0"/>
              <a:t>2</a:t>
            </a:r>
            <a:r>
              <a:rPr lang="en-US" sz="3500" dirty="0"/>
              <a:t>. </a:t>
            </a:r>
            <a:r>
              <a:rPr lang="en-US" sz="3200" b="1" dirty="0"/>
              <a:t>Resource Development Within the Organization</a:t>
            </a:r>
            <a:endParaRPr lang="en-US" sz="3500" b="1" dirty="0"/>
          </a:p>
        </p:txBody>
      </p:sp>
      <p:sp>
        <p:nvSpPr>
          <p:cNvPr id="3" name="Content Placeholder 2"/>
          <p:cNvSpPr>
            <a:spLocks noGrp="1"/>
          </p:cNvSpPr>
          <p:nvPr>
            <p:ph idx="1"/>
          </p:nvPr>
        </p:nvSpPr>
        <p:spPr>
          <a:xfrm>
            <a:off x="575284" y="1245342"/>
            <a:ext cx="8344271" cy="4831607"/>
          </a:xfrm>
        </p:spPr>
        <p:txBody>
          <a:bodyPr>
            <a:normAutofit fontScale="92500" lnSpcReduction="10000"/>
          </a:bodyPr>
          <a:lstStyle/>
          <a:p>
            <a:r>
              <a:rPr lang="en-US" dirty="0"/>
              <a:t>NST views resource development within the organization from two perspectives: </a:t>
            </a:r>
          </a:p>
          <a:p>
            <a:pPr marL="742950" marR="0" lvl="1" indent="-28575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dirty="0"/>
              <a:t>(A) </a:t>
            </a:r>
            <a:r>
              <a:rPr lang="en-US" i="1" dirty="0"/>
              <a:t>Human capital development </a:t>
            </a:r>
            <a:r>
              <a:rPr lang="en-US" dirty="0"/>
              <a:t>– focuses on the evolution, structure, and consequences of worker capabilities over time </a:t>
            </a:r>
            <a:r>
              <a:rPr kumimoji="0" lang="en-US" sz="2800" b="0" i="0" u="none" strike="noStrike" kern="1200" cap="none" spc="0" normalizeH="0" baseline="0" noProof="0" dirty="0">
                <a:ln>
                  <a:noFill/>
                </a:ln>
                <a:effectLst/>
                <a:uLnTx/>
                <a:uFillTx/>
                <a:latin typeface="Adobe Garamond Pro"/>
                <a:ea typeface="ＭＳ Ｐゴシック" pitchFamily="32" charset="-128"/>
              </a:rPr>
              <a:t>(e.g. co-specialization; loyalty/reputation; perpetuation of inequalities).</a:t>
            </a:r>
            <a:endParaRPr lang="en-US" dirty="0"/>
          </a:p>
          <a:p>
            <a:pPr lvl="1"/>
            <a:r>
              <a:rPr lang="en-US" dirty="0"/>
              <a:t>(B) </a:t>
            </a:r>
            <a:r>
              <a:rPr lang="en-US" i="1" dirty="0"/>
              <a:t>Sustainability</a:t>
            </a:r>
            <a:r>
              <a:rPr lang="en-US" dirty="0"/>
              <a:t> (interactions between the org and external constituents)</a:t>
            </a:r>
          </a:p>
          <a:p>
            <a:pPr lvl="2"/>
            <a:r>
              <a:rPr lang="en-US" dirty="0"/>
              <a:t>Core theme: the evolution of organizations favors the accumulation of resources and capabilities that strengthen the organization’s ability to create and capture value, often by taking control of resources and capabilities for which structured stakeholder representation is weak</a:t>
            </a:r>
          </a:p>
        </p:txBody>
      </p:sp>
    </p:spTree>
    <p:extLst>
      <p:ext uri="{BB962C8B-B14F-4D97-AF65-F5344CB8AC3E}">
        <p14:creationId xmlns:p14="http://schemas.microsoft.com/office/powerpoint/2010/main" val="104350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418"/>
            <a:ext cx="9144000" cy="923925"/>
          </a:xfrm>
        </p:spPr>
        <p:txBody>
          <a:bodyPr/>
          <a:lstStyle/>
          <a:p>
            <a:pPr algn="ctr"/>
            <a:r>
              <a:rPr lang="en-US" sz="3500" dirty="0"/>
              <a:t>2. Resource Development Within the Organization</a:t>
            </a:r>
          </a:p>
        </p:txBody>
      </p:sp>
      <p:sp>
        <p:nvSpPr>
          <p:cNvPr id="3" name="Content Placeholder 2"/>
          <p:cNvSpPr>
            <a:spLocks noGrp="1"/>
          </p:cNvSpPr>
          <p:nvPr>
            <p:ph idx="1"/>
          </p:nvPr>
        </p:nvSpPr>
        <p:spPr>
          <a:xfrm>
            <a:off x="575284" y="1245342"/>
            <a:ext cx="8344271" cy="5222133"/>
          </a:xfrm>
        </p:spPr>
        <p:txBody>
          <a:bodyPr>
            <a:normAutofit fontScale="92500" lnSpcReduction="10000"/>
          </a:bodyPr>
          <a:lstStyle/>
          <a:p>
            <a:r>
              <a:rPr lang="en-US" dirty="0"/>
              <a:t>Three areas that RBV can advance: </a:t>
            </a:r>
          </a:p>
          <a:p>
            <a:pPr lvl="1"/>
            <a:r>
              <a:rPr lang="en-US" dirty="0"/>
              <a:t>Consider insights from RBV arguments about the complementarities between the acquisition by an organization of access to strategically important resources and the development within an organization of an approach/strategy for combining them </a:t>
            </a:r>
          </a:p>
          <a:p>
            <a:pPr lvl="1"/>
            <a:r>
              <a:rPr lang="en-US" dirty="0"/>
              <a:t>Consider how organizations, especially firms operating under a legal limitation on liability, manage risk differently from other stakeholders </a:t>
            </a:r>
          </a:p>
          <a:p>
            <a:pPr lvl="1"/>
            <a:r>
              <a:rPr lang="en-US" dirty="0"/>
              <a:t>Consider relationships between organization structure, human capital development, and sustainability </a:t>
            </a:r>
          </a:p>
          <a:p>
            <a:pPr lvl="2"/>
            <a:r>
              <a:rPr lang="en-US" dirty="0"/>
              <a:t>RBV has considered how technological trajectories influence organization structure </a:t>
            </a:r>
            <a:r>
              <a:rPr kumimoji="0" lang="en-US" sz="2600" b="0" i="0" u="none" strike="noStrike" kern="1200" cap="none" spc="0" normalizeH="0" baseline="0" noProof="0" dirty="0">
                <a:ln>
                  <a:noFill/>
                </a:ln>
                <a:effectLst/>
                <a:uLnTx/>
                <a:uFillTx/>
                <a:latin typeface="Adobe Garamond Pro"/>
                <a:ea typeface="ＭＳ Ｐゴシック" pitchFamily="32" charset="-128"/>
              </a:rPr>
              <a:t>and strategically valuable assets.</a:t>
            </a:r>
            <a:endParaRPr lang="en-US" sz="2600" dirty="0"/>
          </a:p>
        </p:txBody>
      </p:sp>
    </p:spTree>
    <p:extLst>
      <p:ext uri="{BB962C8B-B14F-4D97-AF65-F5344CB8AC3E}">
        <p14:creationId xmlns:p14="http://schemas.microsoft.com/office/powerpoint/2010/main" val="376549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418"/>
            <a:ext cx="9144000" cy="923925"/>
          </a:xfrm>
        </p:spPr>
        <p:txBody>
          <a:bodyPr/>
          <a:lstStyle/>
          <a:p>
            <a:pPr algn="ctr"/>
            <a:r>
              <a:rPr lang="en-US" sz="3600" dirty="0"/>
              <a:t>3</a:t>
            </a:r>
            <a:r>
              <a:rPr lang="en-US" sz="4200" dirty="0"/>
              <a:t>. </a:t>
            </a:r>
            <a:r>
              <a:rPr lang="en-US" sz="3600" b="1" dirty="0"/>
              <a:t>Claims on Value</a:t>
            </a:r>
            <a:endParaRPr lang="en-US" sz="4200" b="1" dirty="0"/>
          </a:p>
        </p:txBody>
      </p:sp>
      <p:sp>
        <p:nvSpPr>
          <p:cNvPr id="3" name="Content Placeholder 2"/>
          <p:cNvSpPr>
            <a:spLocks noGrp="1"/>
          </p:cNvSpPr>
          <p:nvPr>
            <p:ph idx="1"/>
          </p:nvPr>
        </p:nvSpPr>
        <p:spPr>
          <a:xfrm>
            <a:off x="386370" y="1233386"/>
            <a:ext cx="8757630" cy="5222133"/>
          </a:xfrm>
        </p:spPr>
        <p:txBody>
          <a:bodyPr>
            <a:normAutofit fontScale="92500" lnSpcReduction="10000"/>
          </a:bodyPr>
          <a:lstStyle/>
          <a:p>
            <a:r>
              <a:rPr lang="en-US" dirty="0"/>
              <a:t>NST focuses centrally on stakeholder appropriation of the value that stakeholders create in concert with orgs</a:t>
            </a:r>
          </a:p>
          <a:p>
            <a:r>
              <a:rPr lang="en-US" dirty="0"/>
              <a:t>RBV can contribute to </a:t>
            </a:r>
          </a:p>
          <a:p>
            <a:pPr lvl="1"/>
            <a:r>
              <a:rPr lang="en-US" dirty="0"/>
              <a:t>Question of shareholder primacy </a:t>
            </a:r>
          </a:p>
          <a:p>
            <a:pPr marL="1143000" marR="0" lvl="2" indent="-2286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dirty="0"/>
              <a:t>Barney (2018) argues that shareholder primacy is inconsistent with RBV because stakeholders would not contribute valuable resources to an organization without the potential to claim at least some of the joint value created. </a:t>
            </a:r>
            <a:r>
              <a:rPr kumimoji="0" lang="en-US" sz="2400" b="0" i="0" u="none" strike="noStrike" kern="1200" cap="none" spc="0" normalizeH="0" baseline="0" noProof="0" dirty="0">
                <a:ln>
                  <a:noFill/>
                </a:ln>
                <a:effectLst/>
                <a:uLnTx/>
                <a:uFillTx/>
                <a:latin typeface="Adobe Garamond Pro"/>
                <a:ea typeface="ＭＳ Ｐゴシック" pitchFamily="32" charset="-128"/>
              </a:rPr>
              <a:t>Given asymmetries in prescience, how does this impact contracting with stakeholders?</a:t>
            </a:r>
            <a:endParaRPr lang="en-US" dirty="0"/>
          </a:p>
          <a:p>
            <a:pPr lvl="1"/>
            <a:r>
              <a:rPr lang="en-US" dirty="0"/>
              <a:t>Questions of how value is jointly created and relevance of specific stakeholders in joint production </a:t>
            </a:r>
          </a:p>
          <a:p>
            <a:pPr lvl="2"/>
            <a:r>
              <a:rPr lang="en-US" dirty="0"/>
              <a:t>Asymmetries in the exposure of different stakeholders in the commitment of resources and in the enforcement of rights should be better understood </a:t>
            </a:r>
          </a:p>
          <a:p>
            <a:endParaRPr lang="en-US" dirty="0"/>
          </a:p>
        </p:txBody>
      </p:sp>
    </p:spTree>
    <p:extLst>
      <p:ext uri="{BB962C8B-B14F-4D97-AF65-F5344CB8AC3E}">
        <p14:creationId xmlns:p14="http://schemas.microsoft.com/office/powerpoint/2010/main" val="423738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9363-636F-49E2-B6DC-E53984915E1C}"/>
              </a:ext>
            </a:extLst>
          </p:cNvPr>
          <p:cNvSpPr>
            <a:spLocks noGrp="1"/>
          </p:cNvSpPr>
          <p:nvPr>
            <p:ph type="title"/>
          </p:nvPr>
        </p:nvSpPr>
        <p:spPr>
          <a:xfrm>
            <a:off x="0" y="274638"/>
            <a:ext cx="9144000" cy="1143000"/>
          </a:xfrm>
        </p:spPr>
        <p:txBody>
          <a:bodyPr/>
          <a:lstStyle/>
          <a:p>
            <a:r>
              <a:rPr lang="en-US" dirty="0"/>
              <a:t>4. </a:t>
            </a:r>
            <a:r>
              <a:rPr lang="en-US" sz="3600" b="1" dirty="0"/>
              <a:t>Governance</a:t>
            </a:r>
            <a:endParaRPr lang="en-US" b="1" dirty="0"/>
          </a:p>
        </p:txBody>
      </p:sp>
      <p:sp>
        <p:nvSpPr>
          <p:cNvPr id="4" name="Content Placeholder 2">
            <a:extLst>
              <a:ext uri="{FF2B5EF4-FFF2-40B4-BE49-F238E27FC236}">
                <a16:creationId xmlns:a16="http://schemas.microsoft.com/office/drawing/2014/main" id="{B9A059EE-7976-4365-BF44-5505D89088A4}"/>
              </a:ext>
            </a:extLst>
          </p:cNvPr>
          <p:cNvSpPr>
            <a:spLocks noGrp="1"/>
          </p:cNvSpPr>
          <p:nvPr>
            <p:ph idx="1"/>
          </p:nvPr>
        </p:nvSpPr>
        <p:spPr>
          <a:xfrm>
            <a:off x="457201" y="1233385"/>
            <a:ext cx="8572500" cy="5119789"/>
          </a:xfrm>
        </p:spPr>
        <p:txBody>
          <a:bodyPr>
            <a:normAutofit fontScale="85000" lnSpcReduction="20000"/>
          </a:bodyPr>
          <a:lstStyle/>
          <a:p>
            <a:r>
              <a:rPr lang="en-US" dirty="0"/>
              <a:t>Stakeholder conceptualizations prioritize the remediation of stakeholder concerns and challenges in the construction of governance systems</a:t>
            </a:r>
          </a:p>
          <a:p>
            <a:r>
              <a:rPr lang="en-US" dirty="0"/>
              <a:t>NST raises questions on (A) comparative governance, (B) governance adaptation, and (C) mechanisms of governance</a:t>
            </a:r>
          </a:p>
          <a:p>
            <a:r>
              <a:rPr lang="en-US" dirty="0"/>
              <a:t>RBV can help inform NST in this area on</a:t>
            </a:r>
          </a:p>
          <a:p>
            <a:pPr lvl="2"/>
            <a:r>
              <a:rPr lang="en-US" sz="2900" dirty="0"/>
              <a:t>(I) how stakeholder contributions to joint value creation can be assessed and measured </a:t>
            </a:r>
          </a:p>
          <a:p>
            <a:pPr lvl="2"/>
            <a:r>
              <a:rPr lang="en-US" sz="2900" dirty="0"/>
              <a:t>(II) the benefits, costs, and risks of alternative governance arrangements (alliances, acquisitions, etc.) </a:t>
            </a:r>
          </a:p>
          <a:p>
            <a:pPr lvl="2"/>
            <a:r>
              <a:rPr lang="en-US" sz="2900" dirty="0"/>
              <a:t>(III) the specific characteristics of contracts within and across organizations </a:t>
            </a:r>
          </a:p>
          <a:p>
            <a:pPr lvl="2"/>
            <a:r>
              <a:rPr lang="en-US" sz="2900" dirty="0"/>
              <a:t>(IV) differences in stakeholders’ positions and interrelationships</a:t>
            </a:r>
          </a:p>
        </p:txBody>
      </p:sp>
    </p:spTree>
    <p:extLst>
      <p:ext uri="{BB962C8B-B14F-4D97-AF65-F5344CB8AC3E}">
        <p14:creationId xmlns:p14="http://schemas.microsoft.com/office/powerpoint/2010/main" val="2272516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wrap="square" anchor="ctr">
            <a:normAutofit/>
          </a:bodyPr>
          <a:lstStyle/>
          <a:p>
            <a:r>
              <a:rPr lang="en-US"/>
              <a:t>5. </a:t>
            </a:r>
            <a:r>
              <a:rPr lang="en-US" b="1"/>
              <a:t>Performance</a:t>
            </a:r>
          </a:p>
        </p:txBody>
      </p:sp>
      <p:graphicFrame>
        <p:nvGraphicFramePr>
          <p:cNvPr id="5" name="Content Placeholder 2">
            <a:extLst>
              <a:ext uri="{FF2B5EF4-FFF2-40B4-BE49-F238E27FC236}">
                <a16:creationId xmlns:a16="http://schemas.microsoft.com/office/drawing/2014/main" id="{87B78FDB-913E-9C92-C72C-CA5D2F26C961}"/>
              </a:ext>
            </a:extLst>
          </p:cNvPr>
          <p:cNvGraphicFramePr>
            <a:graphicFrameLocks noGrp="1"/>
          </p:cNvGraphicFramePr>
          <p:nvPr>
            <p:ph idx="1"/>
            <p:extLst>
              <p:ext uri="{D42A27DB-BD31-4B8C-83A1-F6EECF244321}">
                <p14:modId xmlns:p14="http://schemas.microsoft.com/office/powerpoint/2010/main" val="528248537"/>
              </p:ext>
            </p:extLst>
          </p:nvPr>
        </p:nvGraphicFramePr>
        <p:xfrm>
          <a:off x="457200" y="1600200"/>
          <a:ext cx="8229600" cy="4673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38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418"/>
            <a:ext cx="9144000" cy="923925"/>
          </a:xfrm>
        </p:spPr>
        <p:txBody>
          <a:bodyPr/>
          <a:lstStyle/>
          <a:p>
            <a:pPr algn="ctr"/>
            <a:r>
              <a:rPr lang="en-US" sz="3600" dirty="0"/>
              <a:t>5. Performance</a:t>
            </a:r>
          </a:p>
        </p:txBody>
      </p:sp>
      <p:sp>
        <p:nvSpPr>
          <p:cNvPr id="3" name="Content Placeholder 2"/>
          <p:cNvSpPr>
            <a:spLocks noGrp="1"/>
          </p:cNvSpPr>
          <p:nvPr>
            <p:ph idx="1"/>
          </p:nvPr>
        </p:nvSpPr>
        <p:spPr>
          <a:xfrm>
            <a:off x="561974" y="1233386"/>
            <a:ext cx="8582025" cy="5222133"/>
          </a:xfrm>
        </p:spPr>
        <p:txBody>
          <a:bodyPr>
            <a:normAutofit fontScale="92500" lnSpcReduction="10000"/>
          </a:bodyPr>
          <a:lstStyle/>
          <a:p>
            <a:r>
              <a:rPr lang="en-US" dirty="0"/>
              <a:t>RBV has not paid as much attention to value creation, but certain emergent constructs and relationships may aid understanding of multiple, complex goals: </a:t>
            </a:r>
          </a:p>
          <a:p>
            <a:pPr lvl="1"/>
            <a:r>
              <a:rPr lang="en-US" dirty="0"/>
              <a:t>(A) The durability and fungibility of commitments made by stakeholders of strategically valuable resources </a:t>
            </a:r>
            <a:r>
              <a:rPr lang="en-US" dirty="0">
                <a:sym typeface="Wingdings" panose="05000000000000000000" pitchFamily="2" charset="2"/>
              </a:rPr>
              <a:t> </a:t>
            </a:r>
            <a:r>
              <a:rPr lang="en-US" sz="2700" dirty="0">
                <a:sym typeface="Wingdings" panose="05000000000000000000" pitchFamily="2" charset="2"/>
              </a:rPr>
              <a:t>organiza-tions can counter uncertainty </a:t>
            </a:r>
            <a:r>
              <a:rPr lang="en-US" dirty="0">
                <a:sym typeface="Wingdings" panose="05000000000000000000" pitchFamily="2" charset="2"/>
              </a:rPr>
              <a:t>by building durable capabilities</a:t>
            </a:r>
          </a:p>
          <a:p>
            <a:pPr lvl="1"/>
            <a:r>
              <a:rPr lang="en-US" dirty="0">
                <a:sym typeface="Wingdings" panose="05000000000000000000" pitchFamily="2" charset="2"/>
              </a:rPr>
              <a:t>(B) Org renewal may be impeded by internal conflicts of interest  NST should consider that incumbent stakeholders may impede innovation at a structural level </a:t>
            </a:r>
          </a:p>
          <a:p>
            <a:pPr lvl="1"/>
            <a:r>
              <a:rPr lang="en-US" dirty="0">
                <a:sym typeface="Wingdings" panose="05000000000000000000" pitchFamily="2" charset="2"/>
              </a:rPr>
              <a:t>(C) The relationships between scientific achievements and their commercialization  stakeholders may be enfranchised in different ways over time </a:t>
            </a:r>
            <a:endParaRPr lang="en-US" dirty="0"/>
          </a:p>
        </p:txBody>
      </p:sp>
    </p:spTree>
    <p:extLst>
      <p:ext uri="{BB962C8B-B14F-4D97-AF65-F5344CB8AC3E}">
        <p14:creationId xmlns:p14="http://schemas.microsoft.com/office/powerpoint/2010/main" val="74614048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1263</TotalTime>
  <Words>963</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Adobe Garamond Pro</vt:lpstr>
      <vt:lpstr>Adobe Garamond Pro Bold</vt:lpstr>
      <vt:lpstr>Arial</vt:lpstr>
      <vt:lpstr>Calibri</vt:lpstr>
      <vt:lpstr>Wingdings</vt:lpstr>
      <vt:lpstr>1_Office Theme</vt:lpstr>
      <vt:lpstr>Integrating Insights From the Resource-Based View of the Firm Into the New Stakeholder Theory</vt:lpstr>
      <vt:lpstr>Overview</vt:lpstr>
      <vt:lpstr>1. Organizational Formation</vt:lpstr>
      <vt:lpstr>2. Resource Development Within the Organization</vt:lpstr>
      <vt:lpstr>2. Resource Development Within the Organization</vt:lpstr>
      <vt:lpstr>3. Claims on Value</vt:lpstr>
      <vt:lpstr>4. Governance</vt:lpstr>
      <vt:lpstr>5. Performance</vt:lpstr>
      <vt:lpstr>5. Performance</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CONTRACTUAL COMMITMENTS, BARGAINING POWER, AND GOVERNANCE INSEPARABILITY: INCORPORATING HISTORY INTO TRANSACTION COST THEORY</dc:title>
  <dc:creator>Deberge, Thomas M</dc:creator>
  <cp:lastModifiedBy>Joe Mahoney</cp:lastModifiedBy>
  <cp:revision>55</cp:revision>
  <cp:lastPrinted>2017-09-06T20:05:47Z</cp:lastPrinted>
  <dcterms:created xsi:type="dcterms:W3CDTF">2017-09-06T16:20:35Z</dcterms:created>
  <dcterms:modified xsi:type="dcterms:W3CDTF">2024-02-11T21:27:13Z</dcterms:modified>
</cp:coreProperties>
</file>